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95" r:id="rId2"/>
    <p:sldId id="392" r:id="rId3"/>
    <p:sldId id="443" r:id="rId4"/>
    <p:sldId id="442" r:id="rId5"/>
    <p:sldId id="379" r:id="rId6"/>
    <p:sldId id="422" r:id="rId7"/>
    <p:sldId id="423" r:id="rId8"/>
    <p:sldId id="424" r:id="rId9"/>
    <p:sldId id="425" r:id="rId10"/>
    <p:sldId id="426" r:id="rId11"/>
    <p:sldId id="427" r:id="rId12"/>
    <p:sldId id="428" r:id="rId13"/>
    <p:sldId id="429" r:id="rId14"/>
    <p:sldId id="438" r:id="rId15"/>
    <p:sldId id="439" r:id="rId16"/>
    <p:sldId id="440" r:id="rId17"/>
    <p:sldId id="431" r:id="rId18"/>
    <p:sldId id="371" r:id="rId19"/>
    <p:sldId id="372" r:id="rId20"/>
    <p:sldId id="407" r:id="rId21"/>
    <p:sldId id="354" r:id="rId22"/>
    <p:sldId id="398" r:id="rId23"/>
    <p:sldId id="355" r:id="rId24"/>
    <p:sldId id="356" r:id="rId25"/>
    <p:sldId id="435" r:id="rId26"/>
    <p:sldId id="432" r:id="rId27"/>
    <p:sldId id="421" r:id="rId28"/>
    <p:sldId id="393" r:id="rId29"/>
    <p:sldId id="403" r:id="rId30"/>
    <p:sldId id="384" r:id="rId31"/>
    <p:sldId id="441" r:id="rId32"/>
  </p:sldIdLst>
  <p:sldSz cx="9144000" cy="6858000" type="screen4x3"/>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a:font>
          <a:latin typeface="Chalkduster"/>
          <a:ea typeface="Chalkduster"/>
          <a:cs typeface="Chalkduster"/>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a:font>
          <a:latin typeface="Chalkduster"/>
          <a:ea typeface="Chalkduster"/>
          <a:cs typeface="Chalkduster"/>
        </a:font>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a:font>
          <a:latin typeface="Chalkduster"/>
          <a:ea typeface="Chalkduster"/>
          <a:cs typeface="Chalkduster"/>
        </a:font>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a:font>
          <a:latin typeface="Chalkduster"/>
          <a:ea typeface="Chalkduster"/>
          <a:cs typeface="Chalkduster"/>
        </a:font>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a:font>
          <a:latin typeface="Chalkduster"/>
          <a:ea typeface="Chalkduster"/>
          <a:cs typeface="Chalkduster"/>
        </a:font>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a:font>
          <a:latin typeface="Chalkduster"/>
          <a:ea typeface="Chalkduster"/>
          <a:cs typeface="Chalkduster"/>
        </a:font>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D51ADE6A-740E-44AE-83CC-AE7238B6C88D}"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tcStyle>
    </a:firstRow>
  </a:tblStyle>
  <a:tblStyle styleId="{4A9BC294-FFE2-49D5-8D69-9E1BD2C41BD5}"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E7F6"/>
          </a:solidFill>
        </a:fill>
      </a:tcStyle>
    </a:wholeTbl>
    <a:band2H>
      <a:tcTxStyle/>
      <a:tcStyle>
        <a:tcBdr/>
        <a:fill>
          <a:solidFill>
            <a:srgbClr val="ECF4F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485D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485D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485D1"/>
          </a:solidFill>
        </a:fill>
      </a:tcStyle>
    </a:firstRow>
  </a:tblStyle>
  <a:tblStyle styleId="{3DC5C2F9-1CAC-4260-A1DD-9FCDBB877499}" styleName="">
    <a:tblBg/>
    <a:wholeTbl>
      <a:tcTxStyle b="off" i="off">
        <a:font>
          <a:latin typeface="Gill Sans"/>
          <a:ea typeface="Gill Sans"/>
          <a:cs typeface="Gill Sans"/>
        </a:font>
        <a:srgbClr val="FFAC46"/>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AC46"/>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Gill Sans"/>
          <a:ea typeface="Gill Sans"/>
          <a:cs typeface="Gill Sans"/>
        </a:font>
        <a:srgbClr val="FFAC46"/>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Gill Sans"/>
          <a:ea typeface="Gill Sans"/>
          <a:cs typeface="Gill Sans"/>
        </a:font>
        <a:srgbClr val="FFAC46"/>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 styleId="{6CBB8FF1-D9AA-43F3-AF6F-95CC898621D3}"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5B5CAD99-6356-46CB-991E-75249CC7F9D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lastRow>
    <a:fir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0000">
              <a:alpha val="25000"/>
            </a:srgbClr>
          </a:solidFill>
        </a:fill>
      </a:tcStyle>
    </a:firstRow>
  </a:tblStyle>
  <a:tblStyle styleId="{492854CD-D56B-443B-83D1-6FAE40103D10}" styleName="">
    <a:tblBg/>
    <a:wholeTbl>
      <a:tcTxStyle b="off" i="off">
        <a:font>
          <a:latin typeface="Gill Sans"/>
          <a:ea typeface="Gill Sans"/>
          <a:cs typeface="Gill Sans"/>
        </a:font>
        <a:srgbClr val="FFAC46"/>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AC46"/>
      </a:tcTxStyle>
      <a:tcStyle>
        <a:tcBdr>
          <a:left>
            <a:ln w="28575"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Col>
    <a:lastRow>
      <a:tcTxStyle b="off" i="off">
        <a:font>
          <a:latin typeface="Gill Sans"/>
          <a:ea typeface="Gill Sans"/>
          <a:cs typeface="Gill Sans"/>
        </a:font>
        <a:srgbClr val="FFAC46"/>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28575"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lastRow>
    <a:firstRow>
      <a:tcTxStyle b="off" i="off">
        <a:font>
          <a:latin typeface="Gill Sans"/>
          <a:ea typeface="Gill Sans"/>
          <a:cs typeface="Gill Sans"/>
        </a:font>
        <a:srgbClr val="FFAC46"/>
      </a:tcTxStyle>
      <a:tcStyle>
        <a:tcBdr>
          <a:left>
            <a:ln w="12700" cap="flat">
              <a:solidFill>
                <a:srgbClr val="FFFFFF"/>
              </a:solidFill>
              <a:prstDash val="solid"/>
              <a:miter lim="400000"/>
            </a:ln>
          </a:left>
          <a:right>
            <a:ln w="12700" cap="flat">
              <a:solidFill>
                <a:srgbClr val="FFFFFF"/>
              </a:solidFill>
              <a:prstDash val="solid"/>
              <a:miter lim="400000"/>
            </a:ln>
          </a:right>
          <a:top>
            <a:ln w="28575"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FFFF">
              <a:alpha val="35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832" y="-96"/>
      </p:cViewPr>
      <p:guideLst>
        <p:guide orient="horz" pos="2160"/>
        <p:guide pos="2880"/>
      </p:guideLst>
    </p:cSldViewPr>
  </p:slideViewPr>
  <p:notesTextViewPr>
    <p:cViewPr>
      <p:scale>
        <a:sx n="100" d="100"/>
        <a:sy n="100" d="100"/>
      </p:scale>
      <p:origin x="0" y="0"/>
    </p:cViewPr>
  </p:notesTextViewPr>
  <p:sorterViewPr>
    <p:cViewPr>
      <p:scale>
        <a:sx n="141" d="100"/>
        <a:sy n="141"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986516408"/>
      </p:ext>
    </p:extLst>
  </p:cSld>
  <p:clrMap bg1="lt1" tx1="dk1" bg2="lt2" tx2="dk2" accent1="accent1" accent2="accent2" accent3="accent3" accent4="accent4" accent5="accent5" accent6="accent6" hlink="hlink" folHlink="folHlink"/>
  <p:notesStyle>
    <a:lvl1pPr defTabSz="317500">
      <a:defRPr sz="1200">
        <a:latin typeface="Lucida Grande"/>
        <a:ea typeface="Lucida Grande"/>
        <a:cs typeface="Lucida Grande"/>
        <a:sym typeface="Lucida Grande"/>
      </a:defRPr>
    </a:lvl1pPr>
    <a:lvl2pPr indent="228600" defTabSz="317500">
      <a:defRPr sz="1200">
        <a:latin typeface="Lucida Grande"/>
        <a:ea typeface="Lucida Grande"/>
        <a:cs typeface="Lucida Grande"/>
        <a:sym typeface="Lucida Grande"/>
      </a:defRPr>
    </a:lvl2pPr>
    <a:lvl3pPr indent="457200" defTabSz="317500">
      <a:defRPr sz="1200">
        <a:latin typeface="Lucida Grande"/>
        <a:ea typeface="Lucida Grande"/>
        <a:cs typeface="Lucida Grande"/>
        <a:sym typeface="Lucida Grande"/>
      </a:defRPr>
    </a:lvl3pPr>
    <a:lvl4pPr indent="685800" defTabSz="317500">
      <a:defRPr sz="1200">
        <a:latin typeface="Lucida Grande"/>
        <a:ea typeface="Lucida Grande"/>
        <a:cs typeface="Lucida Grande"/>
        <a:sym typeface="Lucida Grande"/>
      </a:defRPr>
    </a:lvl4pPr>
    <a:lvl5pPr indent="914400" defTabSz="317500">
      <a:defRPr sz="1200">
        <a:latin typeface="Lucida Grande"/>
        <a:ea typeface="Lucida Grande"/>
        <a:cs typeface="Lucida Grande"/>
        <a:sym typeface="Lucida Grande"/>
      </a:defRPr>
    </a:lvl5pPr>
    <a:lvl6pPr indent="1143000" defTabSz="317500">
      <a:defRPr sz="1200">
        <a:latin typeface="Lucida Grande"/>
        <a:ea typeface="Lucida Grande"/>
        <a:cs typeface="Lucida Grande"/>
        <a:sym typeface="Lucida Grande"/>
      </a:defRPr>
    </a:lvl6pPr>
    <a:lvl7pPr indent="1371600" defTabSz="317500">
      <a:defRPr sz="1200">
        <a:latin typeface="Lucida Grande"/>
        <a:ea typeface="Lucida Grande"/>
        <a:cs typeface="Lucida Grande"/>
        <a:sym typeface="Lucida Grande"/>
      </a:defRPr>
    </a:lvl7pPr>
    <a:lvl8pPr indent="1600200" defTabSz="317500">
      <a:defRPr sz="1200">
        <a:latin typeface="Lucida Grande"/>
        <a:ea typeface="Lucida Grande"/>
        <a:cs typeface="Lucida Grande"/>
        <a:sym typeface="Lucida Grande"/>
      </a:defRPr>
    </a:lvl8pPr>
    <a:lvl9pPr indent="1828800" defTabSz="317500">
      <a:defRPr sz="1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p:sp>
      <p:sp>
        <p:nvSpPr>
          <p:cNvPr id="17410" name="Rectangle 2"/>
          <p:cNvSpPr>
            <a:spLocks noGrp="1" noChangeArrowheads="1"/>
          </p:cNvSpPr>
          <p:nvPr>
            <p:ph type="body" sz="quarter" idx="1"/>
          </p:nvPr>
        </p:nvSpPr>
        <p:spPr/>
        <p:txBody>
          <a:bodyPr/>
          <a:lstStyle/>
          <a:p>
            <a:pPr eaLnBrk="1">
              <a:defRPr/>
            </a:pPr>
            <a:r>
              <a:rPr lang="en-US" smtClean="0"/>
              <a:t>In recognition of our close collaboration with CVO, I</a:t>
            </a:r>
            <a:r>
              <a:rPr lang="ja-JP" altLang="en-US" smtClean="0">
                <a:latin typeface="Arial"/>
              </a:rPr>
              <a:t>’</a:t>
            </a:r>
            <a:r>
              <a:rPr lang="en-US" smtClean="0"/>
              <a:t>ve added in CVO-operated stations (mostly yellow triangles on volcanoes). In the past year we</a:t>
            </a:r>
            <a:r>
              <a:rPr lang="ja-JP" altLang="en-US" smtClean="0">
                <a:latin typeface="Arial"/>
              </a:rPr>
              <a:t>’</a:t>
            </a:r>
            <a:r>
              <a:rPr lang="en-US" smtClean="0"/>
              <a:t>ve put out 24 new accelerographs along the coast, co-located with GPS (thanks GBMF!). This also shows NetQuakes, about which more in a moment. The Red triangles are our old style analog stations which it is becoming important to transition to digital or abandon. We simply can</a:t>
            </a:r>
            <a:r>
              <a:rPr lang="ja-JP" altLang="en-US" smtClean="0">
                <a:latin typeface="Arial"/>
              </a:rPr>
              <a:t>’</a:t>
            </a:r>
            <a:r>
              <a:rPr lang="en-US" smtClean="0"/>
              <a:t>t support the old technology except in rare circumstances.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Rot="1" noChangeAspect="1" noChangeArrowheads="1"/>
          </p:cNvSpPr>
          <p:nvPr>
            <p:ph type="sldImg"/>
          </p:nvPr>
        </p:nvSpPr>
        <p:spPr/>
      </p:sp>
      <p:sp>
        <p:nvSpPr>
          <p:cNvPr id="19458" name="Rectangle 2"/>
          <p:cNvSpPr>
            <a:spLocks noGrp="1" noChangeArrowheads="1"/>
          </p:cNvSpPr>
          <p:nvPr>
            <p:ph type="body" sz="quarter" idx="1"/>
          </p:nvPr>
        </p:nvSpPr>
        <p:spPr/>
        <p:txBody>
          <a:bodyPr/>
          <a:lstStyle/>
          <a:p>
            <a:pPr eaLnBrk="1">
              <a:defRPr/>
            </a:pPr>
            <a:r>
              <a:rPr lang="en-US" smtClean="0"/>
              <a:t>This slide illustrates the networks envisioned to power ShakeAlert. These are all digital stations that would be used. Blue dots are current contributors, green triangles are awaiting upgrades, and yellow are new stations envisioned in the Implementation Plan.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p:sp>
      <p:sp>
        <p:nvSpPr>
          <p:cNvPr id="21506" name="Rectangle 2"/>
          <p:cNvSpPr>
            <a:spLocks noGrp="1" noChangeArrowheads="1"/>
          </p:cNvSpPr>
          <p:nvPr>
            <p:ph type="body" sz="quarter" idx="1"/>
          </p:nvPr>
        </p:nvSpPr>
        <p:spPr/>
        <p:txBody>
          <a:bodyPr/>
          <a:lstStyle/>
          <a:p>
            <a:pPr eaLnBrk="1">
              <a:defRPr/>
            </a:pPr>
            <a:r>
              <a:rPr lang="en-US" smtClean="0"/>
              <a:t>This slide illustrates the networks envisioned to power ShakeAlert. These are all digital stations that would be used. Blue dots are current contributors, green triangles are awaiting upgrades, and yellow are new stations envisioned in the Implementation Plan. We are starting off by having Tom try to hire sub-contractors just to do the permitting for up to 50 stations. about 300 yellow stations are shown here.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t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Title Slide">
    <p:bg>
      <p:bgPr>
        <a:solidFill>
          <a:srgbClr val="FFFFFF"/>
        </a:solidFill>
        <a:effectLst/>
      </p:bgPr>
    </p:bg>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5"/>
            <a:ext cx="7772400" cy="2041525"/>
          </a:xfrm>
          <a:prstGeom prst="rect">
            <a:avLst/>
          </a:prstGeom>
          <a:ln w="12700">
            <a:miter lim="400000"/>
          </a:ln>
        </p:spPr>
        <p:txBody>
          <a:bodyPr/>
          <a:lstStyle>
            <a:lvl1pPr defTabSz="914400">
              <a:defRPr>
                <a:solidFill>
                  <a:srgbClr val="000000"/>
                </a:solidFill>
                <a:uFill>
                  <a:solidFill>
                    <a:srgbClr val="000000"/>
                  </a:solidFill>
                </a:uFill>
                <a:latin typeface="+mn-lt"/>
                <a:ea typeface="+mn-ea"/>
                <a:cs typeface="+mn-cs"/>
                <a:sym typeface="Times"/>
              </a:defRPr>
            </a:lvl1pPr>
          </a:lstStyle>
          <a:p>
            <a:pPr lvl="0">
              <a:defRPr sz="1800">
                <a:uFillTx/>
              </a:defRPr>
            </a:pPr>
            <a:r>
              <a:rPr sz="4400">
                <a:uFill>
                  <a:solidFill/>
                </a:uFill>
              </a:rPr>
              <a:t>Title Text</a:t>
            </a:r>
          </a:p>
        </p:txBody>
      </p:sp>
      <p:sp>
        <p:nvSpPr>
          <p:cNvPr id="7" name="Shape 7"/>
          <p:cNvSpPr>
            <a:spLocks noGrp="1"/>
          </p:cNvSpPr>
          <p:nvPr>
            <p:ph type="body" idx="1"/>
          </p:nvPr>
        </p:nvSpPr>
        <p:spPr>
          <a:xfrm>
            <a:off x="1371600" y="3886200"/>
            <a:ext cx="6400800" cy="2971800"/>
          </a:xfrm>
          <a:prstGeom prst="rect">
            <a:avLst/>
          </a:prstGeom>
          <a:ln w="12700">
            <a:miter lim="400000"/>
          </a:ln>
        </p:spPr>
        <p:txBody>
          <a:bodyPr/>
          <a:lstStyle>
            <a:lvl1pPr marL="0" indent="0" algn="ctr" defTabSz="914400">
              <a:buClr>
                <a:srgbClr val="000000"/>
              </a:buClr>
              <a:buSzTx/>
              <a:buFontTx/>
              <a:buNone/>
              <a:defRPr>
                <a:solidFill>
                  <a:srgbClr val="000000"/>
                </a:solidFill>
                <a:uFill>
                  <a:solidFill>
                    <a:srgbClr val="000000"/>
                  </a:solidFill>
                </a:uFill>
                <a:latin typeface="+mn-lt"/>
                <a:ea typeface="+mn-ea"/>
                <a:cs typeface="+mn-cs"/>
                <a:sym typeface="Times"/>
              </a:defRPr>
            </a:lvl1pPr>
            <a:lvl2pPr marL="457200" indent="0" algn="ctr" defTabSz="914400">
              <a:spcBef>
                <a:spcPts val="600"/>
              </a:spcBef>
              <a:buClr>
                <a:srgbClr val="000000"/>
              </a:buClr>
              <a:buSzTx/>
              <a:buFontTx/>
              <a:buNone/>
              <a:defRPr sz="2800">
                <a:solidFill>
                  <a:srgbClr val="000000"/>
                </a:solidFill>
                <a:uFill>
                  <a:solidFill>
                    <a:srgbClr val="000000"/>
                  </a:solidFill>
                </a:uFill>
                <a:latin typeface="+mn-lt"/>
                <a:ea typeface="+mn-ea"/>
                <a:cs typeface="+mn-cs"/>
                <a:sym typeface="Times"/>
              </a:defRPr>
            </a:lvl2pPr>
            <a:lvl3pPr marL="914400" indent="0" algn="ctr" defTabSz="914400">
              <a:spcBef>
                <a:spcPts val="500"/>
              </a:spcBef>
              <a:buClr>
                <a:srgbClr val="000000"/>
              </a:buClr>
              <a:buSzTx/>
              <a:buFontTx/>
              <a:buNone/>
              <a:defRPr sz="2400">
                <a:solidFill>
                  <a:srgbClr val="000000"/>
                </a:solidFill>
                <a:uFill>
                  <a:solidFill>
                    <a:srgbClr val="000000"/>
                  </a:solidFill>
                </a:uFill>
                <a:latin typeface="+mn-lt"/>
                <a:ea typeface="+mn-ea"/>
                <a:cs typeface="+mn-cs"/>
                <a:sym typeface="Times"/>
              </a:defRPr>
            </a:lvl3pPr>
            <a:lvl4pPr marL="1371600" indent="0" algn="ctr" defTabSz="914400">
              <a:spcBef>
                <a:spcPts val="400"/>
              </a:spcBef>
              <a:buClr>
                <a:srgbClr val="000000"/>
              </a:buClr>
              <a:buSzTx/>
              <a:buFontTx/>
              <a:buNone/>
              <a:defRPr sz="2000">
                <a:solidFill>
                  <a:srgbClr val="000000"/>
                </a:solidFill>
                <a:uFill>
                  <a:solidFill>
                    <a:srgbClr val="000000"/>
                  </a:solidFill>
                </a:uFill>
                <a:latin typeface="+mn-lt"/>
                <a:ea typeface="+mn-ea"/>
                <a:cs typeface="+mn-cs"/>
                <a:sym typeface="Times"/>
              </a:defRPr>
            </a:lvl4pPr>
            <a:lvl5pPr marL="1828800" indent="0" algn="ctr" defTabSz="914400">
              <a:spcBef>
                <a:spcPts val="400"/>
              </a:spcBef>
              <a:buClr>
                <a:srgbClr val="000000"/>
              </a:buClr>
              <a:buSzTx/>
              <a:buFontTx/>
              <a:buNone/>
              <a:defRPr sz="2000">
                <a:solidFill>
                  <a:srgbClr val="000000"/>
                </a:solidFill>
                <a:uFill>
                  <a:solidFill>
                    <a:srgbClr val="000000"/>
                  </a:solidFill>
                </a:uFill>
                <a:latin typeface="+mn-lt"/>
                <a:ea typeface="+mn-ea"/>
                <a:cs typeface="+mn-cs"/>
                <a:sym typeface="Times"/>
              </a:defRP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8" name="Shape 8"/>
          <p:cNvSpPr>
            <a:spLocks noGrp="1"/>
          </p:cNvSpPr>
          <p:nvPr>
            <p:ph type="sldNum" sz="quarter" idx="2"/>
          </p:nvPr>
        </p:nvSpPr>
        <p:spPr>
          <a:xfrm>
            <a:off x="8191500" y="6388100"/>
            <a:ext cx="266700" cy="304800"/>
          </a:xfrm>
          <a:prstGeom prst="rect">
            <a:avLst/>
          </a:prstGeom>
          <a:ln>
            <a:miter lim="400000"/>
          </a:ln>
        </p:spPr>
        <p:txBody>
          <a:bodyPr anchor="t"/>
          <a:lstStyle>
            <a:lvl1pPr defTabSz="914400">
              <a:defRPr sz="1400">
                <a:solidFill>
                  <a:srgbClr val="000000"/>
                </a:solidFill>
                <a:uFill>
                  <a:solidFill>
                    <a:srgbClr val="000000"/>
                  </a:solidFill>
                </a:uFill>
                <a:latin typeface="+mn-lt"/>
                <a:ea typeface="+mn-ea"/>
                <a:cs typeface="+mn-cs"/>
                <a:sym typeface="Times"/>
              </a:defRPr>
            </a:lvl1p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Title and Content">
    <p:bg>
      <p:bgPr>
        <a:solidFill>
          <a:srgbClr val="FFFFFF"/>
        </a:solidFill>
        <a:effectLst/>
      </p:bgPr>
    </p:bg>
    <p:spTree>
      <p:nvGrpSpPr>
        <p:cNvPr id="1" name=""/>
        <p:cNvGrpSpPr/>
        <p:nvPr/>
      </p:nvGrpSpPr>
      <p:grpSpPr>
        <a:xfrm>
          <a:off x="0" y="0"/>
          <a:ext cx="0" cy="0"/>
          <a:chOff x="0" y="0"/>
          <a:chExt cx="0" cy="0"/>
        </a:xfrm>
      </p:grpSpPr>
      <p:sp>
        <p:nvSpPr>
          <p:cNvPr id="10" name="Shape 10"/>
          <p:cNvSpPr>
            <a:spLocks noGrp="1"/>
          </p:cNvSpPr>
          <p:nvPr>
            <p:ph type="title"/>
          </p:nvPr>
        </p:nvSpPr>
        <p:spPr>
          <a:xfrm>
            <a:off x="685800" y="381000"/>
            <a:ext cx="7772400" cy="1600200"/>
          </a:xfrm>
          <a:prstGeom prst="rect">
            <a:avLst/>
          </a:prstGeom>
          <a:ln w="12700">
            <a:miter lim="400000"/>
          </a:ln>
        </p:spPr>
        <p:txBody>
          <a:bodyPr/>
          <a:lstStyle>
            <a:lvl1pPr defTabSz="914400">
              <a:defRPr>
                <a:solidFill>
                  <a:srgbClr val="000000"/>
                </a:solidFill>
                <a:uFill>
                  <a:solidFill>
                    <a:srgbClr val="000000"/>
                  </a:solidFill>
                </a:uFill>
                <a:latin typeface="+mn-lt"/>
                <a:ea typeface="+mn-ea"/>
                <a:cs typeface="+mn-cs"/>
                <a:sym typeface="Times"/>
              </a:defRPr>
            </a:lvl1pPr>
          </a:lstStyle>
          <a:p>
            <a:pPr lvl="0">
              <a:defRPr sz="1800">
                <a:uFillTx/>
              </a:defRPr>
            </a:pPr>
            <a:r>
              <a:rPr sz="4400">
                <a:uFill>
                  <a:solidFill/>
                </a:uFill>
              </a:rPr>
              <a:t>Title Text</a:t>
            </a:r>
          </a:p>
        </p:txBody>
      </p:sp>
      <p:sp>
        <p:nvSpPr>
          <p:cNvPr id="11" name="Shape 11"/>
          <p:cNvSpPr>
            <a:spLocks noGrp="1"/>
          </p:cNvSpPr>
          <p:nvPr>
            <p:ph type="body" idx="1"/>
          </p:nvPr>
        </p:nvSpPr>
        <p:spPr>
          <a:xfrm>
            <a:off x="685800" y="1981200"/>
            <a:ext cx="7772400" cy="4876800"/>
          </a:xfrm>
          <a:prstGeom prst="rect">
            <a:avLst/>
          </a:prstGeom>
          <a:ln w="12700">
            <a:miter lim="400000"/>
          </a:ln>
        </p:spPr>
        <p:txBody>
          <a:bodyPr/>
          <a:lstStyle>
            <a:lvl1pPr defTabSz="914400">
              <a:buClr>
                <a:srgbClr val="000000"/>
              </a:buClr>
              <a:buFontTx/>
              <a:defRPr>
                <a:solidFill>
                  <a:srgbClr val="000000"/>
                </a:solidFill>
                <a:uFill>
                  <a:solidFill>
                    <a:srgbClr val="000000"/>
                  </a:solidFill>
                </a:uFill>
                <a:latin typeface="+mn-lt"/>
                <a:ea typeface="+mn-ea"/>
                <a:cs typeface="+mn-cs"/>
                <a:sym typeface="Times"/>
              </a:defRPr>
            </a:lvl1pPr>
            <a:lvl2pPr marL="742950" indent="-285750" defTabSz="914400">
              <a:spcBef>
                <a:spcPts val="600"/>
              </a:spcBef>
              <a:buClr>
                <a:srgbClr val="000000"/>
              </a:buClr>
              <a:buFontTx/>
              <a:buChar char="–"/>
              <a:defRPr sz="2800">
                <a:solidFill>
                  <a:srgbClr val="000000"/>
                </a:solidFill>
                <a:uFill>
                  <a:solidFill>
                    <a:srgbClr val="000000"/>
                  </a:solidFill>
                </a:uFill>
                <a:latin typeface="+mn-lt"/>
                <a:ea typeface="+mn-ea"/>
                <a:cs typeface="+mn-cs"/>
                <a:sym typeface="Times"/>
              </a:defRPr>
            </a:lvl2pPr>
            <a:lvl3pPr marL="1143000" indent="-228600" defTabSz="914400">
              <a:spcBef>
                <a:spcPts val="500"/>
              </a:spcBef>
              <a:buClr>
                <a:srgbClr val="000000"/>
              </a:buClr>
              <a:buFontTx/>
              <a:defRPr sz="2400">
                <a:solidFill>
                  <a:srgbClr val="000000"/>
                </a:solidFill>
                <a:uFill>
                  <a:solidFill>
                    <a:srgbClr val="000000"/>
                  </a:solidFill>
                </a:uFill>
                <a:latin typeface="+mn-lt"/>
                <a:ea typeface="+mn-ea"/>
                <a:cs typeface="+mn-cs"/>
                <a:sym typeface="Times"/>
              </a:defRPr>
            </a:lvl3pPr>
            <a:lvl4pPr marL="1600200" indent="-228600" defTabSz="914400">
              <a:spcBef>
                <a:spcPts val="400"/>
              </a:spcBef>
              <a:buClr>
                <a:srgbClr val="000000"/>
              </a:buClr>
              <a:buFontTx/>
              <a:buChar char="–"/>
              <a:defRPr sz="2000">
                <a:solidFill>
                  <a:srgbClr val="000000"/>
                </a:solidFill>
                <a:uFill>
                  <a:solidFill>
                    <a:srgbClr val="000000"/>
                  </a:solidFill>
                </a:uFill>
                <a:latin typeface="+mn-lt"/>
                <a:ea typeface="+mn-ea"/>
                <a:cs typeface="+mn-cs"/>
                <a:sym typeface="Times"/>
              </a:defRPr>
            </a:lvl4pPr>
            <a:lvl5pPr marL="2057400" indent="-228600" defTabSz="914400">
              <a:spcBef>
                <a:spcPts val="400"/>
              </a:spcBef>
              <a:buClr>
                <a:srgbClr val="000000"/>
              </a:buClr>
              <a:buFontTx/>
              <a:buChar char="»"/>
              <a:defRPr sz="2000">
                <a:solidFill>
                  <a:srgbClr val="000000"/>
                </a:solidFill>
                <a:uFill>
                  <a:solidFill>
                    <a:srgbClr val="000000"/>
                  </a:solidFill>
                </a:uFill>
                <a:latin typeface="+mn-lt"/>
                <a:ea typeface="+mn-ea"/>
                <a:cs typeface="+mn-cs"/>
                <a:sym typeface="Times"/>
              </a:defRP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12" name="Shape 12"/>
          <p:cNvSpPr>
            <a:spLocks noGrp="1"/>
          </p:cNvSpPr>
          <p:nvPr>
            <p:ph type="sldNum" sz="quarter" idx="2"/>
          </p:nvPr>
        </p:nvSpPr>
        <p:spPr>
          <a:xfrm>
            <a:off x="8191500" y="6388100"/>
            <a:ext cx="266700" cy="304800"/>
          </a:xfrm>
          <a:prstGeom prst="rect">
            <a:avLst/>
          </a:prstGeom>
          <a:ln>
            <a:miter lim="400000"/>
          </a:ln>
        </p:spPr>
        <p:txBody>
          <a:bodyPr anchor="t"/>
          <a:lstStyle>
            <a:lvl1pPr defTabSz="914400">
              <a:defRPr sz="1400">
                <a:solidFill>
                  <a:srgbClr val="000000"/>
                </a:solidFill>
                <a:uFill>
                  <a:solidFill>
                    <a:srgbClr val="000000"/>
                  </a:solidFill>
                </a:uFill>
                <a:latin typeface="+mn-lt"/>
                <a:ea typeface="+mn-ea"/>
                <a:cs typeface="+mn-cs"/>
                <a:sym typeface="Times"/>
              </a:defRPr>
            </a:lvl1p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Blank">
    <p:bg>
      <p:bgPr>
        <a:solidFill>
          <a:srgbClr val="FFFFFF"/>
        </a:solidFill>
        <a:effectLst/>
      </p:bgPr>
    </p:bg>
    <p:spTree>
      <p:nvGrpSpPr>
        <p:cNvPr id="1" name=""/>
        <p:cNvGrpSpPr/>
        <p:nvPr/>
      </p:nvGrpSpPr>
      <p:grpSpPr>
        <a:xfrm>
          <a:off x="0" y="0"/>
          <a:ext cx="0" cy="0"/>
          <a:chOff x="0" y="0"/>
          <a:chExt cx="0" cy="0"/>
        </a:xfrm>
      </p:grpSpPr>
      <p:sp>
        <p:nvSpPr>
          <p:cNvPr id="17" name="Shape 17"/>
          <p:cNvSpPr>
            <a:spLocks noGrp="1"/>
          </p:cNvSpPr>
          <p:nvPr>
            <p:ph type="sldNum" sz="quarter" idx="2"/>
          </p:nvPr>
        </p:nvSpPr>
        <p:spPr>
          <a:xfrm>
            <a:off x="8191500" y="6388100"/>
            <a:ext cx="266700" cy="304800"/>
          </a:xfrm>
          <a:prstGeom prst="rect">
            <a:avLst/>
          </a:prstGeom>
          <a:ln>
            <a:miter lim="400000"/>
          </a:ln>
        </p:spPr>
        <p:txBody>
          <a:bodyPr anchor="t"/>
          <a:lstStyle>
            <a:lvl1pPr defTabSz="914400">
              <a:defRPr sz="1400">
                <a:solidFill>
                  <a:srgbClr val="000000"/>
                </a:solidFill>
                <a:uFill>
                  <a:solidFill>
                    <a:srgbClr val="000000"/>
                  </a:solidFill>
                </a:uFill>
                <a:latin typeface="+mn-lt"/>
                <a:ea typeface="+mn-ea"/>
                <a:cs typeface="+mn-cs"/>
                <a:sym typeface="Times"/>
              </a:defRPr>
            </a:lvl1p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Title Only - No Graphics">
    <p:bg>
      <p:bgPr>
        <a:solidFill>
          <a:srgbClr val="FFFFFF"/>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685800" y="609600"/>
            <a:ext cx="7772400" cy="1143000"/>
          </a:xfrm>
          <a:prstGeom prst="rect">
            <a:avLst/>
          </a:prstGeom>
          <a:ln w="12700">
            <a:miter lim="400000"/>
          </a:ln>
        </p:spPr>
        <p:txBody>
          <a:bodyPr/>
          <a:lstStyle>
            <a:lvl1pPr defTabSz="914400">
              <a:defRPr>
                <a:solidFill>
                  <a:srgbClr val="000000"/>
                </a:solidFill>
                <a:uFill>
                  <a:solidFill>
                    <a:srgbClr val="000000"/>
                  </a:solidFill>
                </a:uFill>
                <a:latin typeface="+mn-lt"/>
                <a:ea typeface="+mn-ea"/>
                <a:cs typeface="+mn-cs"/>
                <a:sym typeface="Times"/>
              </a:defRPr>
            </a:lvl1pPr>
          </a:lstStyle>
          <a:p>
            <a:pPr lvl="0">
              <a:defRPr sz="1800">
                <a:uFillTx/>
              </a:defRPr>
            </a:pPr>
            <a:r>
              <a:rPr sz="4400">
                <a:uFill>
                  <a:solidFill/>
                </a:uFill>
              </a:rPr>
              <a:t>Title Text</a:t>
            </a:r>
          </a:p>
        </p:txBody>
      </p:sp>
      <p:sp>
        <p:nvSpPr>
          <p:cNvPr id="28" name="Shape 28"/>
          <p:cNvSpPr>
            <a:spLocks noGrp="1"/>
          </p:cNvSpPr>
          <p:nvPr>
            <p:ph type="sldNum" sz="quarter" idx="2"/>
          </p:nvPr>
        </p:nvSpPr>
        <p:spPr>
          <a:xfrm>
            <a:off x="8191500" y="6388100"/>
            <a:ext cx="266700" cy="304800"/>
          </a:xfrm>
          <a:prstGeom prst="rect">
            <a:avLst/>
          </a:prstGeom>
          <a:ln>
            <a:miter lim="400000"/>
          </a:ln>
        </p:spPr>
        <p:txBody>
          <a:bodyPr anchor="t"/>
          <a:lstStyle>
            <a:lvl1pPr defTabSz="914400">
              <a:defRPr sz="1400">
                <a:solidFill>
                  <a:srgbClr val="000000"/>
                </a:solidFill>
                <a:uFill>
                  <a:solidFill>
                    <a:srgbClr val="000000"/>
                  </a:solidFill>
                </a:uFill>
                <a:latin typeface="+mn-lt"/>
                <a:ea typeface="+mn-ea"/>
                <a:cs typeface="+mn-cs"/>
                <a:sym typeface="Times"/>
              </a:defRPr>
            </a:lvl1pPr>
          </a:lstStyle>
          <a:p>
            <a:pPr lvl="0"/>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Shape 32"/>
          <p:cNvSpPr>
            <a:spLocks noGrp="1"/>
          </p:cNvSpPr>
          <p:nvPr>
            <p:ph type="title"/>
          </p:nvPr>
        </p:nvSpPr>
        <p:spPr>
          <a:xfrm>
            <a:off x="889000" y="139700"/>
            <a:ext cx="7353300" cy="1790700"/>
          </a:xfrm>
          <a:prstGeom prst="rect">
            <a:avLst/>
          </a:prstGeom>
          <a:ln w="12700">
            <a:miter lim="400000"/>
          </a:ln>
        </p:spPr>
        <p:txBody>
          <a:bodyPr lIns="0" tIns="0" rIns="0" bIns="0"/>
          <a:lstStyle>
            <a:lvl1pPr defTabSz="317500">
              <a:defRPr sz="5000">
                <a:uFillTx/>
                <a:latin typeface="+mj-lt"/>
                <a:ea typeface="+mj-ea"/>
                <a:cs typeface="+mj-cs"/>
                <a:sym typeface="Chalkboard"/>
              </a:defRPr>
            </a:lvl1pPr>
          </a:lstStyle>
          <a:p>
            <a:pPr lvl="0">
              <a:defRPr sz="1800">
                <a:solidFill>
                  <a:srgbClr val="000000"/>
                </a:solidFill>
              </a:defRPr>
            </a:pPr>
            <a:r>
              <a:rPr sz="5000">
                <a:solidFill>
                  <a:srgbClr val="FFFFFF"/>
                </a:solidFill>
              </a:rPr>
              <a:t>Title Text</a:t>
            </a:r>
          </a:p>
        </p:txBody>
      </p:sp>
      <p:sp>
        <p:nvSpPr>
          <p:cNvPr id="33" name="Shape 33"/>
          <p:cNvSpPr>
            <a:spLocks noGrp="1"/>
          </p:cNvSpPr>
          <p:nvPr>
            <p:ph type="body" idx="1"/>
          </p:nvPr>
        </p:nvSpPr>
        <p:spPr>
          <a:xfrm>
            <a:off x="889000" y="2070100"/>
            <a:ext cx="7353300" cy="4038600"/>
          </a:xfrm>
          <a:prstGeom prst="rect">
            <a:avLst/>
          </a:prstGeom>
          <a:ln w="12700">
            <a:miter lim="400000"/>
          </a:ln>
        </p:spPr>
        <p:txBody>
          <a:bodyPr lIns="0" tIns="0" rIns="0" bIns="0" anchor="ctr"/>
          <a:lstStyle>
            <a:lvl1pPr marL="893697" indent="-436497" defTabSz="317500">
              <a:spcBef>
                <a:spcPts val="2100"/>
              </a:spcBef>
              <a:buClrTx/>
              <a:buSzPct val="43000"/>
              <a:buFontTx/>
              <a:buBlip>
                <a:blip r:embed="rId3"/>
              </a:buBlip>
              <a:defRPr sz="2400">
                <a:uFillTx/>
                <a:latin typeface="+mj-lt"/>
                <a:ea typeface="+mj-ea"/>
                <a:cs typeface="+mj-cs"/>
                <a:sym typeface="Chalkboard"/>
              </a:defRPr>
            </a:lvl1pPr>
            <a:lvl2pPr marL="1439797" indent="-436497" defTabSz="317500">
              <a:spcBef>
                <a:spcPts val="2100"/>
              </a:spcBef>
              <a:buClrTx/>
              <a:buSzPct val="43000"/>
              <a:buFontTx/>
              <a:buBlip>
                <a:blip r:embed="rId3"/>
              </a:buBlip>
              <a:defRPr sz="2400">
                <a:uFillTx/>
                <a:latin typeface="+mj-lt"/>
                <a:ea typeface="+mj-ea"/>
                <a:cs typeface="+mj-cs"/>
                <a:sym typeface="Chalkboard"/>
              </a:defRPr>
            </a:lvl2pPr>
            <a:lvl3pPr marL="1973197" indent="-436497" defTabSz="317500">
              <a:spcBef>
                <a:spcPts val="2100"/>
              </a:spcBef>
              <a:buClrTx/>
              <a:buSzPct val="43000"/>
              <a:buFontTx/>
              <a:buBlip>
                <a:blip r:embed="rId3"/>
              </a:buBlip>
              <a:defRPr sz="2400">
                <a:uFillTx/>
                <a:latin typeface="+mj-lt"/>
                <a:ea typeface="+mj-ea"/>
                <a:cs typeface="+mj-cs"/>
                <a:sym typeface="Chalkboard"/>
              </a:defRPr>
            </a:lvl3pPr>
            <a:lvl4pPr marL="2544697" indent="-436497" defTabSz="317500">
              <a:spcBef>
                <a:spcPts val="2100"/>
              </a:spcBef>
              <a:buClrTx/>
              <a:buSzPct val="43000"/>
              <a:buFontTx/>
              <a:buBlip>
                <a:blip r:embed="rId3"/>
              </a:buBlip>
              <a:defRPr sz="2400">
                <a:uFillTx/>
                <a:latin typeface="+mj-lt"/>
                <a:ea typeface="+mj-ea"/>
                <a:cs typeface="+mj-cs"/>
                <a:sym typeface="Chalkboard"/>
              </a:defRPr>
            </a:lvl4pPr>
            <a:lvl5pPr marL="3128897" indent="-436497" defTabSz="317500">
              <a:spcBef>
                <a:spcPts val="2100"/>
              </a:spcBef>
              <a:buClrTx/>
              <a:buSzPct val="43000"/>
              <a:buFontTx/>
              <a:buBlip>
                <a:blip r:embed="rId3"/>
              </a:buBlip>
              <a:defRPr sz="2400">
                <a:uFillTx/>
                <a:latin typeface="+mj-lt"/>
                <a:ea typeface="+mj-ea"/>
                <a:cs typeface="+mj-cs"/>
                <a:sym typeface="Chalkboard"/>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xfrm>
            <a:off x="3505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CA8E2E4-C1EE-494D-88F7-746BEDFE1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434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BADF0"/>
            </a:gs>
            <a:gs pos="100000">
              <a:srgbClr val="00386E"/>
            </a:gs>
          </a:gsLst>
          <a:lin ang="0" scaled="0"/>
        </a:gra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4"/>
          </a:xfrm>
          <a:prstGeom prst="rect">
            <a:avLst/>
          </a:prstGeom>
          <a:ln>
            <a:round/>
          </a:ln>
          <a:extLst>
            <a:ext uri="{C572A759-6A51-4108-AA02-DFA0A04FC94B}">
              <ma14:wrappingTextBoxFlag xmlns:ma14="http://schemas.microsoft.com/office/mac/drawingml/2011/main" val="1"/>
            </a:ext>
          </a:extLst>
        </p:spPr>
        <p:txBody>
          <a:bodyPr lIns="38100" tIns="38100" rIns="38100" bIns="38100" anchor="ctr">
            <a:normAutofit/>
          </a:bodyPr>
          <a:lstStyle/>
          <a:p>
            <a:pPr lvl="0">
              <a:defRPr sz="1800">
                <a:solidFill>
                  <a:srgbClr val="000000"/>
                </a:solidFill>
                <a:uFillTx/>
              </a:defRPr>
            </a:pPr>
            <a:r>
              <a:rPr sz="4400">
                <a:solidFill>
                  <a:srgbClr val="FFFFFF"/>
                </a:solidFill>
                <a:uFill>
                  <a:solidFill>
                    <a:srgbClr val="FFFFFF"/>
                  </a:solidFill>
                </a:uFill>
              </a:rPr>
              <a:t>Title Text</a:t>
            </a:r>
          </a:p>
        </p:txBody>
      </p:sp>
      <p:sp>
        <p:nvSpPr>
          <p:cNvPr id="3" name="Shape 3"/>
          <p:cNvSpPr>
            <a:spLocks noGrp="1"/>
          </p:cNvSpPr>
          <p:nvPr>
            <p:ph type="body" idx="1"/>
          </p:nvPr>
        </p:nvSpPr>
        <p:spPr>
          <a:xfrm>
            <a:off x="457200" y="1600199"/>
            <a:ext cx="8229600" cy="5257802"/>
          </a:xfrm>
          <a:prstGeom prst="rect">
            <a:avLst/>
          </a:prstGeom>
          <a:ln>
            <a:round/>
          </a:ln>
          <a:extLst>
            <a:ext uri="{C572A759-6A51-4108-AA02-DFA0A04FC94B}">
              <ma14:wrappingTextBoxFlag xmlns:ma14="http://schemas.microsoft.com/office/mac/drawingml/2011/main" val="1"/>
            </a:ext>
          </a:extLst>
        </p:spPr>
        <p:txBody>
          <a:bodyPr lIns="38100" tIns="38100" rIns="38100" bIns="38100">
            <a:normAutofit/>
          </a:bodyPr>
          <a:lstStyle>
            <a:lvl2pPr marL="742950" indent="-285750">
              <a:spcBef>
                <a:spcPts val="600"/>
              </a:spcBef>
              <a:buChar char="–"/>
              <a:defRPr sz="2800"/>
            </a:lvl2pPr>
            <a:lvl3pPr marL="1143000" indent="-228600">
              <a:spcBef>
                <a:spcPts val="500"/>
              </a:spcBef>
              <a:defRPr sz="2400"/>
            </a:lvl3pPr>
            <a:lvl4pPr marL="1600200" indent="-228600">
              <a:spcBef>
                <a:spcPts val="400"/>
              </a:spcBef>
              <a:buChar char="–"/>
              <a:defRPr sz="2000"/>
            </a:lvl4pPr>
            <a:lvl5pPr marL="2057400" indent="-228600">
              <a:spcBef>
                <a:spcPts val="400"/>
              </a:spcBef>
              <a:buChar char="»"/>
              <a:defRPr sz="2000"/>
            </a:lvl5pPr>
          </a:lstStyle>
          <a:p>
            <a:pPr lvl="0">
              <a:defRPr sz="1800">
                <a:solidFill>
                  <a:srgbClr val="000000"/>
                </a:solidFill>
                <a:uFillTx/>
              </a:defRPr>
            </a:pPr>
            <a:r>
              <a:rPr sz="3200">
                <a:solidFill>
                  <a:srgbClr val="FFFFFF"/>
                </a:solidFill>
                <a:uFill>
                  <a:solidFill>
                    <a:srgbClr val="FFFFFF"/>
                  </a:solidFill>
                </a:uFill>
              </a:rPr>
              <a:t>Body Level One</a:t>
            </a:r>
          </a:p>
          <a:p>
            <a:pPr lvl="1">
              <a:defRPr sz="1800">
                <a:solidFill>
                  <a:srgbClr val="000000"/>
                </a:solidFill>
                <a:uFillTx/>
              </a:defRPr>
            </a:pPr>
            <a:r>
              <a:rPr sz="2800">
                <a:solidFill>
                  <a:srgbClr val="FFFFFF"/>
                </a:solidFill>
                <a:uFill>
                  <a:solidFill>
                    <a:srgbClr val="FFFFFF"/>
                  </a:solidFill>
                </a:uFill>
              </a:rPr>
              <a:t>Body Level Two</a:t>
            </a:r>
          </a:p>
          <a:p>
            <a:pPr lvl="2">
              <a:defRPr sz="1800">
                <a:solidFill>
                  <a:srgbClr val="000000"/>
                </a:solidFill>
                <a:uFillTx/>
              </a:defRPr>
            </a:pPr>
            <a:r>
              <a:rPr sz="2400">
                <a:solidFill>
                  <a:srgbClr val="FFFFFF"/>
                </a:solidFill>
                <a:uFill>
                  <a:solidFill>
                    <a:srgbClr val="FFFFFF"/>
                  </a:solidFill>
                </a:uFill>
              </a:rPr>
              <a:t>Body Level Three</a:t>
            </a:r>
          </a:p>
          <a:p>
            <a:pPr lvl="3">
              <a:defRPr sz="1800">
                <a:solidFill>
                  <a:srgbClr val="000000"/>
                </a:solidFill>
                <a:uFillTx/>
              </a:defRPr>
            </a:pPr>
            <a:r>
              <a:rPr sz="2000">
                <a:solidFill>
                  <a:srgbClr val="FFFFFF"/>
                </a:solidFill>
                <a:uFill>
                  <a:solidFill>
                    <a:srgbClr val="FFFFFF"/>
                  </a:solidFill>
                </a:uFill>
              </a:rPr>
              <a:t>Body Level Four</a:t>
            </a:r>
          </a:p>
          <a:p>
            <a:pPr lvl="4">
              <a:defRPr sz="1800">
                <a:solidFill>
                  <a:srgbClr val="000000"/>
                </a:solidFill>
                <a:uFillTx/>
              </a:defRPr>
            </a:pPr>
            <a:r>
              <a:rPr sz="2000">
                <a:solidFill>
                  <a:srgbClr val="FFFFFF"/>
                </a:solidFill>
                <a:uFill>
                  <a:solidFill>
                    <a:srgbClr val="FFFFFF"/>
                  </a:solidFill>
                </a:uFill>
              </a:rPr>
              <a:t>Body Level Five</a:t>
            </a:r>
          </a:p>
        </p:txBody>
      </p:sp>
      <p:sp>
        <p:nvSpPr>
          <p:cNvPr id="4" name="Shape 4"/>
          <p:cNvSpPr>
            <a:spLocks noGrp="1"/>
          </p:cNvSpPr>
          <p:nvPr>
            <p:ph type="sldNum" sz="quarter" idx="2"/>
          </p:nvPr>
        </p:nvSpPr>
        <p:spPr>
          <a:xfrm>
            <a:off x="8443416" y="6467475"/>
            <a:ext cx="243384" cy="254000"/>
          </a:xfrm>
          <a:prstGeom prst="rect">
            <a:avLst/>
          </a:prstGeom>
          <a:ln w="12700">
            <a:round/>
          </a:ln>
        </p:spPr>
        <p:txBody>
          <a:bodyPr wrap="none" lIns="38100" tIns="38100" rIns="38100" bIns="38100" anchor="ctr">
            <a:normAutofit/>
          </a:bodyPr>
          <a:lstStyle>
            <a:lvl1pPr algn="r">
              <a:defRPr>
                <a:solidFill>
                  <a:srgbClr val="9B9B9B"/>
                </a:solidFill>
                <a:uFill>
                  <a:solidFill>
                    <a:srgbClr val="9B9B9B"/>
                  </a:solidFill>
                </a:uFill>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7" r:id="rId5"/>
    <p:sldLayoutId id="2147483664"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a:defRPr sz="4400">
          <a:solidFill>
            <a:srgbClr val="FFFFFF"/>
          </a:solidFill>
          <a:uFill>
            <a:solidFill>
              <a:srgbClr val="FFFFFF"/>
            </a:solidFill>
          </a:uFill>
          <a:latin typeface="Calibri"/>
          <a:ea typeface="Calibri"/>
          <a:cs typeface="Calibri"/>
          <a:sym typeface="Calibri"/>
        </a:defRPr>
      </a:lvl1pPr>
      <a:lvl2pPr indent="228600" algn="ctr" defTabSz="457200">
        <a:defRPr sz="4400">
          <a:solidFill>
            <a:srgbClr val="FFFFFF"/>
          </a:solidFill>
          <a:uFill>
            <a:solidFill>
              <a:srgbClr val="FFFFFF"/>
            </a:solidFill>
          </a:uFill>
          <a:latin typeface="Calibri"/>
          <a:ea typeface="Calibri"/>
          <a:cs typeface="Calibri"/>
          <a:sym typeface="Calibri"/>
        </a:defRPr>
      </a:lvl2pPr>
      <a:lvl3pPr indent="457200" algn="ctr" defTabSz="457200">
        <a:defRPr sz="4400">
          <a:solidFill>
            <a:srgbClr val="FFFFFF"/>
          </a:solidFill>
          <a:uFill>
            <a:solidFill>
              <a:srgbClr val="FFFFFF"/>
            </a:solidFill>
          </a:uFill>
          <a:latin typeface="Calibri"/>
          <a:ea typeface="Calibri"/>
          <a:cs typeface="Calibri"/>
          <a:sym typeface="Calibri"/>
        </a:defRPr>
      </a:lvl3pPr>
      <a:lvl4pPr indent="685800" algn="ctr" defTabSz="457200">
        <a:defRPr sz="4400">
          <a:solidFill>
            <a:srgbClr val="FFFFFF"/>
          </a:solidFill>
          <a:uFill>
            <a:solidFill>
              <a:srgbClr val="FFFFFF"/>
            </a:solidFill>
          </a:uFill>
          <a:latin typeface="Calibri"/>
          <a:ea typeface="Calibri"/>
          <a:cs typeface="Calibri"/>
          <a:sym typeface="Calibri"/>
        </a:defRPr>
      </a:lvl4pPr>
      <a:lvl5pPr indent="914400" algn="ctr" defTabSz="457200">
        <a:defRPr sz="4400">
          <a:solidFill>
            <a:srgbClr val="FFFFFF"/>
          </a:solidFill>
          <a:uFill>
            <a:solidFill>
              <a:srgbClr val="FFFFFF"/>
            </a:solidFill>
          </a:uFill>
          <a:latin typeface="Calibri"/>
          <a:ea typeface="Calibri"/>
          <a:cs typeface="Calibri"/>
          <a:sym typeface="Calibri"/>
        </a:defRPr>
      </a:lvl5pPr>
      <a:lvl6pPr indent="1143000" algn="ctr" defTabSz="457200">
        <a:defRPr sz="4400">
          <a:solidFill>
            <a:srgbClr val="FFFFFF"/>
          </a:solidFill>
          <a:uFill>
            <a:solidFill>
              <a:srgbClr val="FFFFFF"/>
            </a:solidFill>
          </a:uFill>
          <a:latin typeface="Calibri"/>
          <a:ea typeface="Calibri"/>
          <a:cs typeface="Calibri"/>
          <a:sym typeface="Calibri"/>
        </a:defRPr>
      </a:lvl6pPr>
      <a:lvl7pPr indent="1371600" algn="ctr" defTabSz="457200">
        <a:defRPr sz="4400">
          <a:solidFill>
            <a:srgbClr val="FFFFFF"/>
          </a:solidFill>
          <a:uFill>
            <a:solidFill>
              <a:srgbClr val="FFFFFF"/>
            </a:solidFill>
          </a:uFill>
          <a:latin typeface="Calibri"/>
          <a:ea typeface="Calibri"/>
          <a:cs typeface="Calibri"/>
          <a:sym typeface="Calibri"/>
        </a:defRPr>
      </a:lvl7pPr>
      <a:lvl8pPr indent="1600200" algn="ctr" defTabSz="457200">
        <a:defRPr sz="4400">
          <a:solidFill>
            <a:srgbClr val="FFFFFF"/>
          </a:solidFill>
          <a:uFill>
            <a:solidFill>
              <a:srgbClr val="FFFFFF"/>
            </a:solidFill>
          </a:uFill>
          <a:latin typeface="Calibri"/>
          <a:ea typeface="Calibri"/>
          <a:cs typeface="Calibri"/>
          <a:sym typeface="Calibri"/>
        </a:defRPr>
      </a:lvl8pPr>
      <a:lvl9pPr indent="1828800" algn="ctr" defTabSz="457200">
        <a:defRPr sz="4400">
          <a:solidFill>
            <a:srgbClr val="FFFFFF"/>
          </a:solidFill>
          <a:uFill>
            <a:solidFill>
              <a:srgbClr val="FFFFFF"/>
            </a:solidFill>
          </a:uFill>
          <a:latin typeface="Calibri"/>
          <a:ea typeface="Calibri"/>
          <a:cs typeface="Calibri"/>
          <a:sym typeface="Calibri"/>
        </a:defRPr>
      </a:lvl9pPr>
    </p:titleStyle>
    <p:bodyStyle>
      <a:lvl1pPr marL="342900" indent="-342900" defTabSz="457200">
        <a:spcBef>
          <a:spcPts val="700"/>
        </a:spcBef>
        <a:buClr>
          <a:srgbClr val="FFFFFF"/>
        </a:buClr>
        <a:buSzPct val="100000"/>
        <a:buFont typeface="Arial"/>
        <a:buChar char="•"/>
        <a:defRPr sz="3200">
          <a:solidFill>
            <a:srgbClr val="FFFFFF"/>
          </a:solidFill>
          <a:uFill>
            <a:solidFill>
              <a:srgbClr val="FFFFFF"/>
            </a:solidFill>
          </a:uFill>
          <a:latin typeface="Calibri"/>
          <a:ea typeface="Calibri"/>
          <a:cs typeface="Calibri"/>
          <a:sym typeface="Calibri"/>
        </a:defRPr>
      </a:lvl1pPr>
      <a:lvl2pPr marL="783771" indent="-326571" defTabSz="457200">
        <a:spcBef>
          <a:spcPts val="700"/>
        </a:spcBef>
        <a:buClr>
          <a:srgbClr val="FFFFFF"/>
        </a:buClr>
        <a:buSzPct val="100000"/>
        <a:buFont typeface="Arial"/>
        <a:buChar char="•"/>
        <a:defRPr sz="3200">
          <a:solidFill>
            <a:srgbClr val="FFFFFF"/>
          </a:solidFill>
          <a:uFill>
            <a:solidFill>
              <a:srgbClr val="FFFFFF"/>
            </a:solidFill>
          </a:uFill>
          <a:latin typeface="Calibri"/>
          <a:ea typeface="Calibri"/>
          <a:cs typeface="Calibri"/>
          <a:sym typeface="Calibri"/>
        </a:defRPr>
      </a:lvl2pPr>
      <a:lvl3pPr marL="1219200" indent="-304800" defTabSz="457200">
        <a:spcBef>
          <a:spcPts val="700"/>
        </a:spcBef>
        <a:buClr>
          <a:srgbClr val="FFFFFF"/>
        </a:buClr>
        <a:buSzPct val="100000"/>
        <a:buFont typeface="Arial"/>
        <a:buChar char="•"/>
        <a:defRPr sz="3200">
          <a:solidFill>
            <a:srgbClr val="FFFFFF"/>
          </a:solidFill>
          <a:uFill>
            <a:solidFill>
              <a:srgbClr val="FFFFFF"/>
            </a:solidFill>
          </a:uFill>
          <a:latin typeface="Calibri"/>
          <a:ea typeface="Calibri"/>
          <a:cs typeface="Calibri"/>
          <a:sym typeface="Calibri"/>
        </a:defRPr>
      </a:lvl3pPr>
      <a:lvl4pPr marL="1737360" indent="-365760" defTabSz="457200">
        <a:spcBef>
          <a:spcPts val="700"/>
        </a:spcBef>
        <a:buClr>
          <a:srgbClr val="FFFFFF"/>
        </a:buClr>
        <a:buSzPct val="100000"/>
        <a:buFont typeface="Arial"/>
        <a:buChar char="•"/>
        <a:defRPr sz="3200">
          <a:solidFill>
            <a:srgbClr val="FFFFFF"/>
          </a:solidFill>
          <a:uFill>
            <a:solidFill>
              <a:srgbClr val="FFFFFF"/>
            </a:solidFill>
          </a:uFill>
          <a:latin typeface="Calibri"/>
          <a:ea typeface="Calibri"/>
          <a:cs typeface="Calibri"/>
          <a:sym typeface="Calibri"/>
        </a:defRPr>
      </a:lvl4pPr>
      <a:lvl5pPr marL="2194560" indent="-365760" defTabSz="457200">
        <a:spcBef>
          <a:spcPts val="700"/>
        </a:spcBef>
        <a:buClr>
          <a:srgbClr val="FFFFFF"/>
        </a:buClr>
        <a:buSzPct val="100000"/>
        <a:buFont typeface="Arial"/>
        <a:buChar char="•"/>
        <a:defRPr sz="3200">
          <a:solidFill>
            <a:srgbClr val="FFFFFF"/>
          </a:solidFill>
          <a:uFill>
            <a:solidFill>
              <a:srgbClr val="FFFFFF"/>
            </a:solidFill>
          </a:uFill>
          <a:latin typeface="Calibri"/>
          <a:ea typeface="Calibri"/>
          <a:cs typeface="Calibri"/>
          <a:sym typeface="Calibri"/>
        </a:defRPr>
      </a:lvl5pPr>
      <a:lvl6pPr marL="3365500" indent="-914400" defTabSz="457200">
        <a:spcBef>
          <a:spcPts val="700"/>
        </a:spcBef>
        <a:buClr>
          <a:srgbClr val="FFFFFF"/>
        </a:buClr>
        <a:buSzPct val="171000"/>
        <a:buFont typeface="Arial"/>
        <a:buChar char="•"/>
        <a:defRPr sz="3200">
          <a:solidFill>
            <a:srgbClr val="FFFFFF"/>
          </a:solidFill>
          <a:uFill>
            <a:solidFill>
              <a:srgbClr val="FFFFFF"/>
            </a:solidFill>
          </a:uFill>
          <a:latin typeface="Calibri"/>
          <a:ea typeface="Calibri"/>
          <a:cs typeface="Calibri"/>
          <a:sym typeface="Calibri"/>
        </a:defRPr>
      </a:lvl6pPr>
      <a:lvl7pPr marL="3721100" indent="-914400" defTabSz="457200">
        <a:spcBef>
          <a:spcPts val="700"/>
        </a:spcBef>
        <a:buClr>
          <a:srgbClr val="FFFFFF"/>
        </a:buClr>
        <a:buSzPct val="171000"/>
        <a:buFont typeface="Arial"/>
        <a:buChar char="•"/>
        <a:defRPr sz="3200">
          <a:solidFill>
            <a:srgbClr val="FFFFFF"/>
          </a:solidFill>
          <a:uFill>
            <a:solidFill>
              <a:srgbClr val="FFFFFF"/>
            </a:solidFill>
          </a:uFill>
          <a:latin typeface="Calibri"/>
          <a:ea typeface="Calibri"/>
          <a:cs typeface="Calibri"/>
          <a:sym typeface="Calibri"/>
        </a:defRPr>
      </a:lvl7pPr>
      <a:lvl8pPr marL="4076700" indent="-914400" defTabSz="457200">
        <a:spcBef>
          <a:spcPts val="700"/>
        </a:spcBef>
        <a:buClr>
          <a:srgbClr val="FFFFFF"/>
        </a:buClr>
        <a:buSzPct val="171000"/>
        <a:buFont typeface="Arial"/>
        <a:buChar char="•"/>
        <a:defRPr sz="3200">
          <a:solidFill>
            <a:srgbClr val="FFFFFF"/>
          </a:solidFill>
          <a:uFill>
            <a:solidFill>
              <a:srgbClr val="FFFFFF"/>
            </a:solidFill>
          </a:uFill>
          <a:latin typeface="Calibri"/>
          <a:ea typeface="Calibri"/>
          <a:cs typeface="Calibri"/>
          <a:sym typeface="Calibri"/>
        </a:defRPr>
      </a:lvl8pPr>
      <a:lvl9pPr marL="4432300" indent="-914400" defTabSz="457200">
        <a:spcBef>
          <a:spcPts val="700"/>
        </a:spcBef>
        <a:buClr>
          <a:srgbClr val="FFFFFF"/>
        </a:buClr>
        <a:buSzPct val="171000"/>
        <a:buFont typeface="Arial"/>
        <a:buChar char="•"/>
        <a:defRPr sz="3200">
          <a:solidFill>
            <a:srgbClr val="FFFFFF"/>
          </a:solidFill>
          <a:uFill>
            <a:solidFill>
              <a:srgbClr val="FFFFFF"/>
            </a:solidFill>
          </a:uFill>
          <a:latin typeface="Calibri"/>
          <a:ea typeface="Calibri"/>
          <a:cs typeface="Calibri"/>
          <a:sym typeface="Calibri"/>
        </a:defRPr>
      </a:lvl9pPr>
    </p:bodyStyle>
    <p:otherStyle>
      <a:lvl1pPr algn="r" defTabSz="457200">
        <a:defRPr sz="1200">
          <a:solidFill>
            <a:schemeClr val="tx1"/>
          </a:solidFill>
          <a:uFill>
            <a:solidFill>
              <a:srgbClr val="9B9B9B"/>
            </a:solidFill>
          </a:uFill>
          <a:latin typeface="+mn-lt"/>
          <a:ea typeface="+mn-ea"/>
          <a:cs typeface="+mn-cs"/>
          <a:sym typeface="Calibri"/>
        </a:defRPr>
      </a:lvl1pPr>
      <a:lvl2pPr algn="r" defTabSz="457200">
        <a:defRPr sz="1200">
          <a:solidFill>
            <a:schemeClr val="tx1"/>
          </a:solidFill>
          <a:uFill>
            <a:solidFill>
              <a:srgbClr val="9B9B9B"/>
            </a:solidFill>
          </a:uFill>
          <a:latin typeface="+mn-lt"/>
          <a:ea typeface="+mn-ea"/>
          <a:cs typeface="+mn-cs"/>
          <a:sym typeface="Calibri"/>
        </a:defRPr>
      </a:lvl2pPr>
      <a:lvl3pPr algn="r" defTabSz="457200">
        <a:defRPr sz="1200">
          <a:solidFill>
            <a:schemeClr val="tx1"/>
          </a:solidFill>
          <a:uFill>
            <a:solidFill>
              <a:srgbClr val="9B9B9B"/>
            </a:solidFill>
          </a:uFill>
          <a:latin typeface="+mn-lt"/>
          <a:ea typeface="+mn-ea"/>
          <a:cs typeface="+mn-cs"/>
          <a:sym typeface="Calibri"/>
        </a:defRPr>
      </a:lvl3pPr>
      <a:lvl4pPr algn="r" defTabSz="457200">
        <a:defRPr sz="1200">
          <a:solidFill>
            <a:schemeClr val="tx1"/>
          </a:solidFill>
          <a:uFill>
            <a:solidFill>
              <a:srgbClr val="9B9B9B"/>
            </a:solidFill>
          </a:uFill>
          <a:latin typeface="+mn-lt"/>
          <a:ea typeface="+mn-ea"/>
          <a:cs typeface="+mn-cs"/>
          <a:sym typeface="Calibri"/>
        </a:defRPr>
      </a:lvl4pPr>
      <a:lvl5pPr algn="r" defTabSz="457200">
        <a:defRPr sz="1200">
          <a:solidFill>
            <a:schemeClr val="tx1"/>
          </a:solidFill>
          <a:uFill>
            <a:solidFill>
              <a:srgbClr val="9B9B9B"/>
            </a:solidFill>
          </a:uFill>
          <a:latin typeface="+mn-lt"/>
          <a:ea typeface="+mn-ea"/>
          <a:cs typeface="+mn-cs"/>
          <a:sym typeface="Calibri"/>
        </a:defRPr>
      </a:lvl5pPr>
      <a:lvl6pPr algn="r" defTabSz="457200">
        <a:defRPr sz="1200">
          <a:solidFill>
            <a:schemeClr val="tx1"/>
          </a:solidFill>
          <a:uFill>
            <a:solidFill>
              <a:srgbClr val="9B9B9B"/>
            </a:solidFill>
          </a:uFill>
          <a:latin typeface="+mn-lt"/>
          <a:ea typeface="+mn-ea"/>
          <a:cs typeface="+mn-cs"/>
          <a:sym typeface="Calibri"/>
        </a:defRPr>
      </a:lvl6pPr>
      <a:lvl7pPr algn="r" defTabSz="457200">
        <a:defRPr sz="1200">
          <a:solidFill>
            <a:schemeClr val="tx1"/>
          </a:solidFill>
          <a:uFill>
            <a:solidFill>
              <a:srgbClr val="9B9B9B"/>
            </a:solidFill>
          </a:uFill>
          <a:latin typeface="+mn-lt"/>
          <a:ea typeface="+mn-ea"/>
          <a:cs typeface="+mn-cs"/>
          <a:sym typeface="Calibri"/>
        </a:defRPr>
      </a:lvl7pPr>
      <a:lvl8pPr algn="r" defTabSz="457200">
        <a:defRPr sz="1200">
          <a:solidFill>
            <a:schemeClr val="tx1"/>
          </a:solidFill>
          <a:uFill>
            <a:solidFill>
              <a:srgbClr val="9B9B9B"/>
            </a:solidFill>
          </a:uFill>
          <a:latin typeface="+mn-lt"/>
          <a:ea typeface="+mn-ea"/>
          <a:cs typeface="+mn-cs"/>
          <a:sym typeface="Calibri"/>
        </a:defRPr>
      </a:lvl8pPr>
      <a:lvl9pPr algn="r" defTabSz="457200">
        <a:defRPr sz="1200">
          <a:solidFill>
            <a:schemeClr val="tx1"/>
          </a:solidFill>
          <a:uFill>
            <a:solidFill>
              <a:srgbClr val="9B9B9B"/>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6.jp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tif"/></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electronic_signature_good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352800"/>
            <a:ext cx="1905000" cy="965200"/>
          </a:xfrm>
          <a:prstGeom prst="rect">
            <a:avLst/>
          </a:prstGeom>
        </p:spPr>
      </p:pic>
      <p:sp>
        <p:nvSpPr>
          <p:cNvPr id="43" name="Shape 43"/>
          <p:cNvSpPr>
            <a:spLocks noGrp="1"/>
          </p:cNvSpPr>
          <p:nvPr>
            <p:ph type="title"/>
          </p:nvPr>
        </p:nvSpPr>
        <p:spPr>
          <a:xfrm>
            <a:off x="152400" y="381000"/>
            <a:ext cx="5697911" cy="2133600"/>
          </a:xfrm>
          <a:prstGeom prst="rect">
            <a:avLst/>
          </a:prstGeom>
        </p:spPr>
        <p:txBody>
          <a:bodyPr/>
          <a:lstStyle/>
          <a:p>
            <a:pPr algn="ctr" defTabSz="328600">
              <a:defRPr sz="1800">
                <a:solidFill>
                  <a:srgbClr val="000000"/>
                </a:solidFill>
              </a:defRPr>
            </a:pPr>
            <a:r>
              <a:rPr lang="en-US" sz="4000" dirty="0" smtClean="0">
                <a:solidFill>
                  <a:srgbClr val="336699"/>
                </a:solidFill>
                <a:latin typeface="Helvetica"/>
                <a:cs typeface="Helvetica"/>
              </a:rPr>
              <a:t>Building earthquake early warning for the west coast</a:t>
            </a:r>
            <a:endParaRPr sz="4000" dirty="0">
              <a:solidFill>
                <a:srgbClr val="336699"/>
              </a:solidFill>
              <a:latin typeface="Helvetica"/>
              <a:cs typeface="Helvetica"/>
            </a:endParaRPr>
          </a:p>
        </p:txBody>
      </p:sp>
      <p:pic>
        <p:nvPicPr>
          <p:cNvPr id="5" name="pasted-image.tif"/>
          <p:cNvPicPr/>
          <p:nvPr/>
        </p:nvPicPr>
        <p:blipFill>
          <a:blip r:embed="rId3">
            <a:extLst/>
          </a:blip>
          <a:stretch>
            <a:fillRect/>
          </a:stretch>
        </p:blipFill>
        <p:spPr>
          <a:xfrm>
            <a:off x="0" y="4065817"/>
            <a:ext cx="9179719" cy="2792166"/>
          </a:xfrm>
          <a:prstGeom prst="rect">
            <a:avLst/>
          </a:prstGeom>
          <a:ln w="12700">
            <a:miter lim="400000"/>
          </a:ln>
        </p:spPr>
      </p:pic>
      <p:pic>
        <p:nvPicPr>
          <p:cNvPr id="2" name="Picture 1" descr="Drumheller_Fountain_(40480904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85" y="0"/>
            <a:ext cx="3203505" cy="2402629"/>
          </a:xfrm>
          <a:prstGeom prst="rect">
            <a:avLst/>
          </a:prstGeom>
        </p:spPr>
      </p:pic>
      <p:pic>
        <p:nvPicPr>
          <p:cNvPr id="8" name="Picture 7"/>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324600" y="2362200"/>
            <a:ext cx="2994954" cy="1761738"/>
          </a:xfrm>
          <a:prstGeom prst="rect">
            <a:avLst/>
          </a:prstGeom>
        </p:spPr>
      </p:pic>
    </p:spTree>
    <p:extLst>
      <p:ext uri="{BB962C8B-B14F-4D97-AF65-F5344CB8AC3E}">
        <p14:creationId xmlns:p14="http://schemas.microsoft.com/office/powerpoint/2010/main" val="356642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38686" y="0"/>
            <a:ext cx="5505314" cy="6844038"/>
          </a:xfrm>
          <a:prstGeom prst="rect">
            <a:avLst/>
          </a:prstGeom>
        </p:spPr>
      </p:pic>
      <p:sp>
        <p:nvSpPr>
          <p:cNvPr id="3" name="Shape 241"/>
          <p:cNvSpPr>
            <a:spLocks noGrp="1"/>
          </p:cNvSpPr>
          <p:nvPr>
            <p:ph type="sldNum" sz="quarter" idx="4294967295"/>
          </p:nvPr>
        </p:nvSpPr>
        <p:spPr>
          <a:xfrm>
            <a:off x="4440105" y="6502400"/>
            <a:ext cx="266701" cy="304800"/>
          </a:xfrm>
          <a:prstGeom prst="rect">
            <a:avLst/>
          </a:prstGeom>
          <a:ln>
            <a:miter lim="400000"/>
          </a:ln>
          <a:extLst>
            <a:ext uri="{C572A759-6A51-4108-AA02-DFA0A04FC94B}">
              <ma14:wrappingTextBoxFlag xmlns:ma14="http://schemas.microsoft.com/office/mac/drawingml/2011/main" val="1"/>
            </a:ext>
          </a:extLst>
        </p:spPr>
        <p:txBody>
          <a:bodyPr lIns="0" tIns="0" rIns="0" bIns="0" anchor="t"/>
          <a:lstStyle>
            <a:lvl1pPr algn="ctr" defTabSz="317500">
              <a:defRPr>
                <a:solidFill>
                  <a:srgbClr val="FFFFFF"/>
                </a:solidFill>
                <a:uFillTx/>
                <a:latin typeface="Palatino"/>
                <a:ea typeface="Palatino"/>
                <a:cs typeface="Palatino"/>
                <a:sym typeface="Palatino"/>
              </a:defRPr>
            </a:lvl1pPr>
          </a:lstStyle>
          <a:p>
            <a:pPr lvl="0">
              <a:defRPr sz="1800">
                <a:solidFill>
                  <a:srgbClr val="000000"/>
                </a:solidFill>
              </a:defRPr>
            </a:pPr>
            <a:fld id="{86CB4B4D-7CA3-9044-876B-883B54F8677D}" type="slidenum">
              <a:rPr sz="1200">
                <a:solidFill>
                  <a:schemeClr val="tx1"/>
                </a:solidFill>
              </a:rPr>
              <a:t>10</a:t>
            </a:fld>
            <a:endParaRPr sz="1200">
              <a:solidFill>
                <a:schemeClr val="tx1"/>
              </a:solidFill>
            </a:endParaRPr>
          </a:p>
        </p:txBody>
      </p:sp>
      <p:sp>
        <p:nvSpPr>
          <p:cNvPr id="4" name="Shape 242"/>
          <p:cNvSpPr/>
          <p:nvPr/>
        </p:nvSpPr>
        <p:spPr>
          <a:xfrm>
            <a:off x="7303707" y="5377522"/>
            <a:ext cx="1129616"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317500">
              <a:defRPr sz="3600" b="1">
                <a:solidFill>
                  <a:srgbClr val="FF4013"/>
                </a:solidFill>
                <a:latin typeface="Palatino"/>
                <a:ea typeface="Palatino"/>
                <a:cs typeface="Palatino"/>
                <a:sym typeface="Palatino"/>
              </a:defRPr>
            </a:lvl1pPr>
          </a:lstStyle>
          <a:p>
            <a:pPr lvl="0">
              <a:defRPr sz="1800" b="0">
                <a:solidFill>
                  <a:srgbClr val="000000"/>
                </a:solidFill>
              </a:defRPr>
            </a:pPr>
            <a:r>
              <a:rPr sz="3600" b="1" dirty="0">
                <a:solidFill>
                  <a:srgbClr val="FF0000"/>
                </a:solidFill>
                <a:latin typeface="Helvetica"/>
                <a:cs typeface="Helvetica"/>
              </a:rPr>
              <a:t>2001</a:t>
            </a:r>
          </a:p>
        </p:txBody>
      </p:sp>
      <p:sp>
        <p:nvSpPr>
          <p:cNvPr id="5" name="Shape 243"/>
          <p:cNvSpPr/>
          <p:nvPr/>
        </p:nvSpPr>
        <p:spPr>
          <a:xfrm>
            <a:off x="6105447" y="6150610"/>
            <a:ext cx="1129616"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317500">
              <a:defRPr sz="3600" b="1">
                <a:solidFill>
                  <a:srgbClr val="FF4013"/>
                </a:solidFill>
                <a:latin typeface="Palatino"/>
                <a:ea typeface="Palatino"/>
                <a:cs typeface="Palatino"/>
                <a:sym typeface="Palatino"/>
              </a:defRPr>
            </a:lvl1pPr>
          </a:lstStyle>
          <a:p>
            <a:pPr lvl="0">
              <a:defRPr sz="1800" b="0">
                <a:solidFill>
                  <a:srgbClr val="000000"/>
                </a:solidFill>
              </a:defRPr>
            </a:pPr>
            <a:r>
              <a:rPr sz="3600" b="1" dirty="0">
                <a:solidFill>
                  <a:srgbClr val="FF0000"/>
                </a:solidFill>
                <a:latin typeface="Helvetica"/>
                <a:cs typeface="Helvetica"/>
              </a:rPr>
              <a:t>1949</a:t>
            </a:r>
          </a:p>
        </p:txBody>
      </p:sp>
      <p:sp>
        <p:nvSpPr>
          <p:cNvPr id="6" name="Shape 244"/>
          <p:cNvSpPr/>
          <p:nvPr/>
        </p:nvSpPr>
        <p:spPr>
          <a:xfrm>
            <a:off x="7745954" y="3933907"/>
            <a:ext cx="1129616"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317500">
              <a:defRPr sz="3600" b="1">
                <a:solidFill>
                  <a:srgbClr val="FF4013"/>
                </a:solidFill>
                <a:latin typeface="Palatino"/>
                <a:ea typeface="Palatino"/>
                <a:cs typeface="Palatino"/>
                <a:sym typeface="Palatino"/>
              </a:defRPr>
            </a:lvl1pPr>
          </a:lstStyle>
          <a:p>
            <a:pPr lvl="0">
              <a:defRPr sz="1800" b="0">
                <a:solidFill>
                  <a:srgbClr val="000000"/>
                </a:solidFill>
              </a:defRPr>
            </a:pPr>
            <a:r>
              <a:rPr sz="3600" b="1" dirty="0">
                <a:solidFill>
                  <a:srgbClr val="FF0000"/>
                </a:solidFill>
                <a:latin typeface="Helvetica"/>
                <a:cs typeface="Helvetica"/>
              </a:rPr>
              <a:t>1965</a:t>
            </a:r>
          </a:p>
        </p:txBody>
      </p:sp>
      <p:sp>
        <p:nvSpPr>
          <p:cNvPr id="7" name="Shape 248"/>
          <p:cNvSpPr/>
          <p:nvPr/>
        </p:nvSpPr>
        <p:spPr>
          <a:xfrm>
            <a:off x="386539" y="297239"/>
            <a:ext cx="2971801" cy="37343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317500">
              <a:defRPr sz="1800"/>
            </a:pPr>
            <a:r>
              <a:rPr sz="2800" b="1" dirty="0">
                <a:solidFill>
                  <a:schemeClr val="tx1"/>
                </a:solidFill>
                <a:ea typeface="+mj-ea"/>
                <a:sym typeface="Chalkboard"/>
              </a:rPr>
              <a:t>Type 2</a:t>
            </a:r>
          </a:p>
          <a:p>
            <a:pPr lvl="0" algn="ctr" defTabSz="317500">
              <a:defRPr sz="1800"/>
            </a:pPr>
            <a:r>
              <a:rPr sz="2800" dirty="0">
                <a:solidFill>
                  <a:srgbClr val="0000FF"/>
                </a:solidFill>
                <a:ea typeface="+mj-ea"/>
                <a:sym typeface="Chalkboard"/>
              </a:rPr>
              <a:t>Deep Puget Sound earthquakes</a:t>
            </a:r>
          </a:p>
          <a:p>
            <a:pPr lvl="0" algn="ctr" defTabSz="317500">
              <a:defRPr sz="1800"/>
            </a:pPr>
            <a:endParaRPr sz="2800" dirty="0">
              <a:solidFill>
                <a:schemeClr val="tx1"/>
              </a:solidFill>
              <a:ea typeface="+mj-ea"/>
              <a:sym typeface="Chalkboard"/>
            </a:endParaRPr>
          </a:p>
          <a:p>
            <a:pPr lvl="0" algn="ctr" defTabSz="317500">
              <a:defRPr sz="1800"/>
            </a:pPr>
            <a:r>
              <a:rPr lang="en-US" sz="2400" dirty="0" smtClean="0">
                <a:solidFill>
                  <a:schemeClr val="tx1"/>
                </a:solidFill>
                <a:ea typeface="+mj-ea"/>
                <a:sym typeface="Chalkboard"/>
              </a:rPr>
              <a:t>Since 1969, plus 1965 &amp; 1949,</a:t>
            </a:r>
          </a:p>
          <a:p>
            <a:pPr lvl="0" algn="ctr" defTabSz="317500">
              <a:defRPr sz="1800"/>
            </a:pPr>
            <a:r>
              <a:rPr lang="en-US" sz="2400" dirty="0" smtClean="0">
                <a:solidFill>
                  <a:schemeClr val="tx1"/>
                </a:solidFill>
                <a:ea typeface="+mj-ea"/>
                <a:sym typeface="Chalkboard"/>
              </a:rPr>
              <a:t>M &gt; 4</a:t>
            </a:r>
          </a:p>
          <a:p>
            <a:pPr lvl="0" algn="ctr" defTabSz="317500">
              <a:defRPr sz="1800"/>
            </a:pPr>
            <a:r>
              <a:rPr lang="en-US" sz="2400" dirty="0" smtClean="0">
                <a:solidFill>
                  <a:schemeClr val="tx1"/>
                </a:solidFill>
                <a:ea typeface="+mj-ea"/>
                <a:sym typeface="Chalkboard"/>
              </a:rPr>
              <a:t>Depth 40-53 km</a:t>
            </a:r>
            <a:endParaRPr sz="2400" dirty="0">
              <a:solidFill>
                <a:schemeClr val="tx1"/>
              </a:solidFill>
              <a:ea typeface="+mj-ea"/>
              <a:sym typeface="Chalkboard"/>
            </a:endParaRPr>
          </a:p>
        </p:txBody>
      </p:sp>
      <p:sp>
        <p:nvSpPr>
          <p:cNvPr id="8" name="Shape 249"/>
          <p:cNvSpPr/>
          <p:nvPr/>
        </p:nvSpPr>
        <p:spPr>
          <a:xfrm>
            <a:off x="6589616" y="5606377"/>
            <a:ext cx="569985" cy="12578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317500">
              <a:defRPr sz="7200">
                <a:solidFill>
                  <a:srgbClr val="BE38F3"/>
                </a:solidFill>
                <a:latin typeface="+mj-lt"/>
                <a:ea typeface="+mj-ea"/>
                <a:cs typeface="+mj-cs"/>
                <a:sym typeface="Chalkboard"/>
              </a:defRPr>
            </a:lvl1pPr>
          </a:lstStyle>
          <a:p>
            <a:pPr lvl="0">
              <a:defRPr sz="1800">
                <a:solidFill>
                  <a:srgbClr val="000000"/>
                </a:solidFill>
              </a:defRPr>
            </a:pPr>
            <a:r>
              <a:rPr sz="7200" dirty="0">
                <a:solidFill>
                  <a:srgbClr val="FF0000"/>
                </a:solidFill>
              </a:rPr>
              <a:t>*</a:t>
            </a:r>
          </a:p>
        </p:txBody>
      </p:sp>
      <p:sp>
        <p:nvSpPr>
          <p:cNvPr id="9" name="Shape 250"/>
          <p:cNvSpPr/>
          <p:nvPr/>
        </p:nvSpPr>
        <p:spPr>
          <a:xfrm>
            <a:off x="7740777" y="4241249"/>
            <a:ext cx="569985" cy="12578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317500">
              <a:defRPr sz="7200">
                <a:solidFill>
                  <a:srgbClr val="BE38F3"/>
                </a:solidFill>
                <a:latin typeface="+mj-lt"/>
                <a:ea typeface="+mj-ea"/>
                <a:cs typeface="+mj-cs"/>
                <a:sym typeface="Chalkboard"/>
              </a:defRPr>
            </a:lvl1pPr>
          </a:lstStyle>
          <a:p>
            <a:pPr lvl="0">
              <a:defRPr sz="1800">
                <a:solidFill>
                  <a:srgbClr val="000000"/>
                </a:solidFill>
              </a:defRPr>
            </a:pPr>
            <a:r>
              <a:rPr sz="7200" dirty="0">
                <a:solidFill>
                  <a:srgbClr val="FF0000"/>
                </a:solidFill>
              </a:rPr>
              <a:t>*</a:t>
            </a:r>
          </a:p>
        </p:txBody>
      </p:sp>
    </p:spTree>
    <p:extLst>
      <p:ext uri="{BB962C8B-B14F-4D97-AF65-F5344CB8AC3E}">
        <p14:creationId xmlns:p14="http://schemas.microsoft.com/office/powerpoint/2010/main" val="428144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37.jpg"/>
          <p:cNvPicPr/>
          <p:nvPr/>
        </p:nvPicPr>
        <p:blipFill>
          <a:blip r:embed="rId2">
            <a:extLst/>
          </a:blip>
          <a:srcRect t="13207" r="2004" b="31392"/>
          <a:stretch>
            <a:fillRect/>
          </a:stretch>
        </p:blipFill>
        <p:spPr>
          <a:xfrm>
            <a:off x="401621" y="0"/>
            <a:ext cx="8339138" cy="6858000"/>
          </a:xfrm>
          <a:prstGeom prst="rect">
            <a:avLst/>
          </a:prstGeom>
          <a:ln>
            <a:round/>
          </a:ln>
        </p:spPr>
      </p:pic>
      <p:sp>
        <p:nvSpPr>
          <p:cNvPr id="4" name="Shape 300"/>
          <p:cNvSpPr/>
          <p:nvPr/>
        </p:nvSpPr>
        <p:spPr>
          <a:xfrm rot="900000">
            <a:off x="3468671" y="4618037"/>
            <a:ext cx="209551" cy="182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08" y="0"/>
                </a:lnTo>
                <a:lnTo>
                  <a:pt x="21600" y="21600"/>
                </a:lnTo>
                <a:close/>
              </a:path>
            </a:pathLst>
          </a:custGeom>
          <a:solidFill>
            <a:srgbClr val="4349AA"/>
          </a:solidFill>
          <a:ln>
            <a:solidFill>
              <a:srgbClr val="4349AA"/>
            </a:solidFill>
            <a:miter lim="400000"/>
          </a:ln>
        </p:spPr>
        <p:txBody>
          <a:bodyPr lIns="0" tIns="0" rIns="0" bIns="0"/>
          <a:lstStyle/>
          <a:p>
            <a:pPr lvl="0"/>
            <a:endParaRPr/>
          </a:p>
        </p:txBody>
      </p:sp>
      <p:sp>
        <p:nvSpPr>
          <p:cNvPr id="5" name="Shape 301"/>
          <p:cNvSpPr/>
          <p:nvPr/>
        </p:nvSpPr>
        <p:spPr>
          <a:xfrm>
            <a:off x="2693971" y="4457700"/>
            <a:ext cx="984251" cy="7048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95" y="20384"/>
                  <a:pt x="9511" y="18195"/>
                  <a:pt x="13099" y="14595"/>
                </a:cubicBezTo>
                <a:cubicBezTo>
                  <a:pt x="16688" y="10995"/>
                  <a:pt x="19823" y="3016"/>
                  <a:pt x="21600" y="0"/>
                </a:cubicBezTo>
              </a:path>
            </a:pathLst>
          </a:custGeom>
          <a:ln w="76200">
            <a:solidFill>
              <a:srgbClr val="4349AA"/>
            </a:solidFill>
            <a:round/>
          </a:ln>
        </p:spPr>
        <p:txBody>
          <a:bodyPr lIns="0" tIns="0" rIns="0" bIns="0"/>
          <a:lstStyle/>
          <a:p>
            <a:pPr lvl="0"/>
            <a:endParaRPr/>
          </a:p>
        </p:txBody>
      </p:sp>
      <p:sp>
        <p:nvSpPr>
          <p:cNvPr id="6" name="Shape 302"/>
          <p:cNvSpPr/>
          <p:nvPr/>
        </p:nvSpPr>
        <p:spPr>
          <a:xfrm rot="13740000">
            <a:off x="3683759" y="5747542"/>
            <a:ext cx="209551" cy="1825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08" y="0"/>
                </a:lnTo>
                <a:lnTo>
                  <a:pt x="21600" y="21600"/>
                </a:lnTo>
                <a:close/>
              </a:path>
            </a:pathLst>
          </a:custGeom>
          <a:solidFill>
            <a:srgbClr val="4349AA"/>
          </a:solidFill>
          <a:ln>
            <a:solidFill>
              <a:srgbClr val="4349AA"/>
            </a:solidFill>
            <a:miter lim="400000"/>
          </a:ln>
        </p:spPr>
        <p:txBody>
          <a:bodyPr lIns="0" tIns="0" rIns="0" bIns="0"/>
          <a:lstStyle/>
          <a:p>
            <a:pPr lvl="0"/>
            <a:endParaRPr/>
          </a:p>
        </p:txBody>
      </p:sp>
      <p:sp>
        <p:nvSpPr>
          <p:cNvPr id="7" name="Shape 303"/>
          <p:cNvSpPr/>
          <p:nvPr/>
        </p:nvSpPr>
        <p:spPr>
          <a:xfrm>
            <a:off x="3455971" y="5397500"/>
            <a:ext cx="698501" cy="698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584" y="3682"/>
                  <a:pt x="17084" y="17084"/>
                  <a:pt x="21600" y="21600"/>
                </a:cubicBezTo>
              </a:path>
            </a:pathLst>
          </a:custGeom>
          <a:ln w="76200">
            <a:solidFill>
              <a:srgbClr val="4349AA"/>
            </a:solidFill>
            <a:round/>
          </a:ln>
        </p:spPr>
        <p:txBody>
          <a:bodyPr lIns="0" tIns="0" rIns="0" bIns="0"/>
          <a:lstStyle/>
          <a:p>
            <a:pPr lvl="0"/>
            <a:endParaRPr/>
          </a:p>
        </p:txBody>
      </p:sp>
      <p:sp>
        <p:nvSpPr>
          <p:cNvPr id="8" name="Shape 304"/>
          <p:cNvSpPr/>
          <p:nvPr/>
        </p:nvSpPr>
        <p:spPr>
          <a:xfrm>
            <a:off x="5373671" y="280753"/>
            <a:ext cx="838201" cy="252648"/>
          </a:xfrm>
          <a:custGeom>
            <a:avLst/>
            <a:gdLst/>
            <a:ahLst/>
            <a:cxnLst>
              <a:cxn ang="0">
                <a:pos x="wd2" y="hd2"/>
              </a:cxn>
              <a:cxn ang="5400000">
                <a:pos x="wd2" y="hd2"/>
              </a:cxn>
              <a:cxn ang="10800000">
                <a:pos x="wd2" y="hd2"/>
              </a:cxn>
              <a:cxn ang="16200000">
                <a:pos x="wd2" y="hd2"/>
              </a:cxn>
            </a:cxnLst>
            <a:rect l="0" t="0" r="r" b="b"/>
            <a:pathLst>
              <a:path w="21600" h="20462" extrusionOk="0">
                <a:moveTo>
                  <a:pt x="0" y="20462"/>
                </a:moveTo>
                <a:cubicBezTo>
                  <a:pt x="1350" y="17376"/>
                  <a:pt x="5727" y="5033"/>
                  <a:pt x="8223" y="1948"/>
                </a:cubicBezTo>
                <a:cubicBezTo>
                  <a:pt x="10718" y="-1138"/>
                  <a:pt x="12764" y="-109"/>
                  <a:pt x="14973" y="1948"/>
                </a:cubicBezTo>
                <a:cubicBezTo>
                  <a:pt x="17182" y="4005"/>
                  <a:pt x="20209" y="11719"/>
                  <a:pt x="21600" y="14291"/>
                </a:cubicBezTo>
              </a:path>
            </a:pathLst>
          </a:custGeom>
          <a:ln w="76200">
            <a:solidFill>
              <a:srgbClr val="4349AA"/>
            </a:solidFill>
            <a:round/>
          </a:ln>
        </p:spPr>
        <p:txBody>
          <a:bodyPr lIns="0" tIns="0" rIns="0" bIns="0"/>
          <a:lstStyle/>
          <a:p>
            <a:pPr lvl="0"/>
            <a:endParaRPr/>
          </a:p>
        </p:txBody>
      </p:sp>
      <p:sp>
        <p:nvSpPr>
          <p:cNvPr id="9" name="Shape 305"/>
          <p:cNvSpPr/>
          <p:nvPr/>
        </p:nvSpPr>
        <p:spPr>
          <a:xfrm>
            <a:off x="3400409" y="1741488"/>
            <a:ext cx="3268663" cy="468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248" y="1391"/>
                  <a:pt x="3902" y="3954"/>
                  <a:pt x="7501" y="7542"/>
                </a:cubicBezTo>
                <a:cubicBezTo>
                  <a:pt x="11099" y="11129"/>
                  <a:pt x="19166" y="19257"/>
                  <a:pt x="21600" y="21600"/>
                </a:cubicBezTo>
              </a:path>
            </a:pathLst>
          </a:custGeom>
          <a:ln w="76200">
            <a:solidFill>
              <a:srgbClr val="4349AA"/>
            </a:solidFill>
            <a:round/>
          </a:ln>
        </p:spPr>
        <p:txBody>
          <a:bodyPr lIns="0" tIns="0" rIns="0" bIns="0"/>
          <a:lstStyle/>
          <a:p>
            <a:pPr lvl="0"/>
            <a:endParaRPr/>
          </a:p>
        </p:txBody>
      </p:sp>
      <p:sp>
        <p:nvSpPr>
          <p:cNvPr id="10" name="Shape 306"/>
          <p:cNvSpPr/>
          <p:nvPr/>
        </p:nvSpPr>
        <p:spPr>
          <a:xfrm>
            <a:off x="2401871" y="2732088"/>
            <a:ext cx="1462089" cy="388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782" y="1675"/>
                  <a:pt x="7083" y="6700"/>
                  <a:pt x="10671" y="10315"/>
                </a:cubicBezTo>
                <a:cubicBezTo>
                  <a:pt x="14259" y="13930"/>
                  <a:pt x="19325" y="19220"/>
                  <a:pt x="21600" y="21600"/>
                </a:cubicBezTo>
              </a:path>
            </a:pathLst>
          </a:custGeom>
          <a:ln w="76200">
            <a:solidFill>
              <a:srgbClr val="4349AA"/>
            </a:solidFill>
            <a:round/>
          </a:ln>
        </p:spPr>
        <p:txBody>
          <a:bodyPr lIns="0" tIns="0" rIns="0" bIns="0"/>
          <a:lstStyle/>
          <a:p>
            <a:pPr lvl="0"/>
            <a:endParaRPr/>
          </a:p>
        </p:txBody>
      </p:sp>
      <p:sp>
        <p:nvSpPr>
          <p:cNvPr id="11" name="Shape 307"/>
          <p:cNvSpPr/>
          <p:nvPr/>
        </p:nvSpPr>
        <p:spPr>
          <a:xfrm>
            <a:off x="4154471" y="1944688"/>
            <a:ext cx="762001" cy="4175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00" y="3696"/>
                  <a:pt x="17100" y="17083"/>
                  <a:pt x="21600" y="21600"/>
                </a:cubicBezTo>
              </a:path>
            </a:pathLst>
          </a:custGeom>
          <a:ln w="76200">
            <a:solidFill>
              <a:srgbClr val="4349AA"/>
            </a:solidFill>
            <a:round/>
          </a:ln>
        </p:spPr>
        <p:txBody>
          <a:bodyPr lIns="0" tIns="0" rIns="0" bIns="0"/>
          <a:lstStyle/>
          <a:p>
            <a:pPr lvl="0"/>
            <a:endParaRPr/>
          </a:p>
        </p:txBody>
      </p:sp>
      <p:sp>
        <p:nvSpPr>
          <p:cNvPr id="12" name="Shape 308"/>
          <p:cNvSpPr/>
          <p:nvPr/>
        </p:nvSpPr>
        <p:spPr>
          <a:xfrm>
            <a:off x="4241784" y="2452688"/>
            <a:ext cx="1393826" cy="1349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722" y="1474"/>
                  <a:pt x="6741" y="5235"/>
                  <a:pt x="10333" y="8843"/>
                </a:cubicBezTo>
                <a:cubicBezTo>
                  <a:pt x="13924" y="12452"/>
                  <a:pt x="19263" y="18957"/>
                  <a:pt x="21600" y="21600"/>
                </a:cubicBezTo>
              </a:path>
            </a:pathLst>
          </a:custGeom>
          <a:ln w="76200">
            <a:solidFill>
              <a:srgbClr val="4349AA"/>
            </a:solidFill>
            <a:round/>
          </a:ln>
        </p:spPr>
        <p:txBody>
          <a:bodyPr lIns="0" tIns="0" rIns="0" bIns="0"/>
          <a:lstStyle/>
          <a:p>
            <a:pPr lvl="0"/>
            <a:endParaRPr/>
          </a:p>
        </p:txBody>
      </p:sp>
      <p:sp>
        <p:nvSpPr>
          <p:cNvPr id="13" name="Shape 309"/>
          <p:cNvSpPr/>
          <p:nvPr/>
        </p:nvSpPr>
        <p:spPr>
          <a:xfrm>
            <a:off x="4298934" y="4165600"/>
            <a:ext cx="1887538" cy="217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689" y="946"/>
                  <a:pt x="6703" y="2207"/>
                  <a:pt x="10300" y="5834"/>
                </a:cubicBezTo>
                <a:cubicBezTo>
                  <a:pt x="13897" y="9460"/>
                  <a:pt x="19257" y="18289"/>
                  <a:pt x="21600" y="21600"/>
                </a:cubicBezTo>
              </a:path>
            </a:pathLst>
          </a:custGeom>
          <a:ln w="76200">
            <a:solidFill>
              <a:srgbClr val="4349AA"/>
            </a:solidFill>
            <a:round/>
          </a:ln>
        </p:spPr>
        <p:txBody>
          <a:bodyPr lIns="0" tIns="0" rIns="0" bIns="0"/>
          <a:lstStyle/>
          <a:p>
            <a:pPr lvl="0"/>
            <a:endParaRPr/>
          </a:p>
        </p:txBody>
      </p:sp>
      <p:sp>
        <p:nvSpPr>
          <p:cNvPr id="14" name="Shape 310"/>
          <p:cNvSpPr/>
          <p:nvPr/>
        </p:nvSpPr>
        <p:spPr>
          <a:xfrm>
            <a:off x="3468671" y="5410200"/>
            <a:ext cx="741365" cy="7540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608" y="3592"/>
                  <a:pt x="17113" y="17098"/>
                  <a:pt x="21600" y="21600"/>
                </a:cubicBezTo>
              </a:path>
            </a:pathLst>
          </a:custGeom>
          <a:ln w="38100">
            <a:solidFill>
              <a:srgbClr val="F6FB20"/>
            </a:solidFill>
            <a:prstDash val="sysDot"/>
            <a:round/>
          </a:ln>
        </p:spPr>
        <p:txBody>
          <a:bodyPr lIns="0" tIns="0" rIns="0" bIns="0"/>
          <a:lstStyle/>
          <a:p>
            <a:pPr lvl="0"/>
            <a:endParaRPr/>
          </a:p>
        </p:txBody>
      </p:sp>
      <p:grpSp>
        <p:nvGrpSpPr>
          <p:cNvPr id="15" name="Group 314"/>
          <p:cNvGrpSpPr/>
          <p:nvPr/>
        </p:nvGrpSpPr>
        <p:grpSpPr>
          <a:xfrm>
            <a:off x="3881421" y="4822630"/>
            <a:ext cx="2246315" cy="519308"/>
            <a:chOff x="0" y="0"/>
            <a:chExt cx="2246313" cy="519307"/>
          </a:xfrm>
        </p:grpSpPr>
        <p:sp>
          <p:nvSpPr>
            <p:cNvPr id="16" name="Shape 311"/>
            <p:cNvSpPr/>
            <p:nvPr/>
          </p:nvSpPr>
          <p:spPr>
            <a:xfrm>
              <a:off x="0" y="79569"/>
              <a:ext cx="2246314" cy="4397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710" y="1949"/>
                    <a:pt x="6625" y="8110"/>
                    <a:pt x="10228" y="11697"/>
                  </a:cubicBezTo>
                  <a:cubicBezTo>
                    <a:pt x="13830" y="15284"/>
                    <a:pt x="19234" y="19573"/>
                    <a:pt x="21600" y="21600"/>
                  </a:cubicBezTo>
                </a:path>
              </a:pathLst>
            </a:custGeom>
            <a:noFill/>
            <a:ln w="76200" cap="flat">
              <a:solidFill>
                <a:srgbClr val="4349AA"/>
              </a:solidFill>
              <a:prstDash val="solid"/>
              <a:round/>
            </a:ln>
            <a:effectLst/>
          </p:spPr>
          <p:txBody>
            <a:bodyPr wrap="square" lIns="0" tIns="0" rIns="0" bIns="0" numCol="1" anchor="t">
              <a:noAutofit/>
            </a:bodyPr>
            <a:lstStyle/>
            <a:p>
              <a:pPr lvl="0"/>
              <a:endParaRPr/>
            </a:p>
          </p:txBody>
        </p:sp>
        <p:sp>
          <p:nvSpPr>
            <p:cNvPr id="17" name="Shape 312"/>
            <p:cNvSpPr/>
            <p:nvPr/>
          </p:nvSpPr>
          <p:spPr>
            <a:xfrm rot="900000">
              <a:off x="444500" y="24007"/>
              <a:ext cx="209551" cy="182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08" y="0"/>
                  </a:lnTo>
                  <a:lnTo>
                    <a:pt x="21600" y="21600"/>
                  </a:lnTo>
                  <a:close/>
                </a:path>
              </a:pathLst>
            </a:custGeom>
            <a:solidFill>
              <a:srgbClr val="4349AA"/>
            </a:solidFill>
            <a:ln w="9525" cap="flat">
              <a:solidFill>
                <a:srgbClr val="4349AA"/>
              </a:solidFill>
              <a:prstDash val="solid"/>
              <a:miter lim="400000"/>
            </a:ln>
            <a:effectLst/>
          </p:spPr>
          <p:txBody>
            <a:bodyPr wrap="square" lIns="0" tIns="0" rIns="0" bIns="0" numCol="1" anchor="t">
              <a:noAutofit/>
            </a:bodyPr>
            <a:lstStyle/>
            <a:p>
              <a:pPr lvl="0"/>
              <a:endParaRPr/>
            </a:p>
          </p:txBody>
        </p:sp>
        <p:sp>
          <p:nvSpPr>
            <p:cNvPr id="18" name="Shape 313"/>
            <p:cNvSpPr/>
            <p:nvPr/>
          </p:nvSpPr>
          <p:spPr>
            <a:xfrm rot="420000">
              <a:off x="1339635" y="206313"/>
              <a:ext cx="209551" cy="182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08" y="0"/>
                  </a:lnTo>
                  <a:lnTo>
                    <a:pt x="21600" y="21600"/>
                  </a:lnTo>
                  <a:close/>
                </a:path>
              </a:pathLst>
            </a:custGeom>
            <a:solidFill>
              <a:srgbClr val="4349AA"/>
            </a:solidFill>
            <a:ln w="9525" cap="flat">
              <a:solidFill>
                <a:srgbClr val="4349AA"/>
              </a:solidFill>
              <a:prstDash val="solid"/>
              <a:miter lim="400000"/>
            </a:ln>
            <a:effectLst/>
          </p:spPr>
          <p:txBody>
            <a:bodyPr wrap="square" lIns="0" tIns="0" rIns="0" bIns="0" numCol="1" anchor="t">
              <a:noAutofit/>
            </a:bodyPr>
            <a:lstStyle/>
            <a:p>
              <a:pPr lvl="0"/>
              <a:endParaRPr/>
            </a:p>
          </p:txBody>
        </p:sp>
      </p:grpSp>
      <p:sp>
        <p:nvSpPr>
          <p:cNvPr id="19" name="Shape 315"/>
          <p:cNvSpPr/>
          <p:nvPr/>
        </p:nvSpPr>
        <p:spPr>
          <a:xfrm rot="11340000">
            <a:off x="5373504" y="4266997"/>
            <a:ext cx="209551" cy="1825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08" y="0"/>
                </a:lnTo>
                <a:lnTo>
                  <a:pt x="21600" y="21600"/>
                </a:lnTo>
                <a:close/>
              </a:path>
            </a:pathLst>
          </a:custGeom>
          <a:solidFill>
            <a:srgbClr val="4349AA"/>
          </a:solidFill>
          <a:ln>
            <a:solidFill>
              <a:srgbClr val="4349AA"/>
            </a:solidFill>
            <a:miter lim="400000"/>
          </a:ln>
        </p:spPr>
        <p:txBody>
          <a:bodyPr lIns="0" tIns="0" rIns="0" bIns="0"/>
          <a:lstStyle/>
          <a:p>
            <a:pPr lvl="0"/>
            <a:endParaRPr/>
          </a:p>
        </p:txBody>
      </p:sp>
      <p:sp>
        <p:nvSpPr>
          <p:cNvPr id="20" name="Shape 316"/>
          <p:cNvSpPr/>
          <p:nvPr/>
        </p:nvSpPr>
        <p:spPr>
          <a:xfrm rot="11160000">
            <a:off x="4554165" y="4190576"/>
            <a:ext cx="209551" cy="1825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08" y="0"/>
                </a:lnTo>
                <a:lnTo>
                  <a:pt x="21600" y="21600"/>
                </a:lnTo>
                <a:close/>
              </a:path>
            </a:pathLst>
          </a:custGeom>
          <a:solidFill>
            <a:srgbClr val="4349AA"/>
          </a:solidFill>
          <a:ln>
            <a:solidFill>
              <a:srgbClr val="4349AA"/>
            </a:solidFill>
            <a:miter lim="400000"/>
          </a:ln>
        </p:spPr>
        <p:txBody>
          <a:bodyPr lIns="0" tIns="0" rIns="0" bIns="0"/>
          <a:lstStyle/>
          <a:p>
            <a:pPr lvl="0"/>
            <a:endParaRPr/>
          </a:p>
        </p:txBody>
      </p:sp>
      <p:sp>
        <p:nvSpPr>
          <p:cNvPr id="21" name="Shape 317"/>
          <p:cNvSpPr/>
          <p:nvPr/>
        </p:nvSpPr>
        <p:spPr>
          <a:xfrm rot="10620000">
            <a:off x="5678662" y="274859"/>
            <a:ext cx="209551" cy="1825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08" y="0"/>
                </a:lnTo>
                <a:lnTo>
                  <a:pt x="21600" y="21600"/>
                </a:lnTo>
                <a:close/>
              </a:path>
            </a:pathLst>
          </a:custGeom>
          <a:solidFill>
            <a:srgbClr val="4349AA"/>
          </a:solidFill>
          <a:ln>
            <a:solidFill>
              <a:srgbClr val="4349AA"/>
            </a:solidFill>
            <a:miter lim="400000"/>
          </a:ln>
        </p:spPr>
        <p:txBody>
          <a:bodyPr lIns="0" tIns="0" rIns="0" bIns="0"/>
          <a:lstStyle/>
          <a:p>
            <a:pPr lvl="0"/>
            <a:endParaRPr/>
          </a:p>
        </p:txBody>
      </p:sp>
      <p:sp>
        <p:nvSpPr>
          <p:cNvPr id="22" name="Shape 318"/>
          <p:cNvSpPr/>
          <p:nvPr/>
        </p:nvSpPr>
        <p:spPr>
          <a:xfrm>
            <a:off x="6288071" y="228600"/>
            <a:ext cx="2374901" cy="35394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buClr>
                <a:srgbClr val="4349AA"/>
              </a:buClr>
              <a:defRPr sz="1800" b="1">
                <a:solidFill>
                  <a:srgbClr val="4349AA"/>
                </a:solidFill>
                <a:uFill>
                  <a:solidFill>
                    <a:srgbClr val="4349AA"/>
                  </a:solidFill>
                </a:uFill>
                <a:latin typeface="+mn-lt"/>
                <a:ea typeface="+mn-ea"/>
                <a:cs typeface="+mn-cs"/>
                <a:sym typeface="Times"/>
              </a:defRPr>
            </a:lvl1pPr>
          </a:lstStyle>
          <a:p>
            <a:pPr lvl="0">
              <a:defRPr b="0">
                <a:solidFill>
                  <a:srgbClr val="000000"/>
                </a:solidFill>
                <a:uFillTx/>
              </a:defRPr>
            </a:pPr>
            <a:r>
              <a:rPr b="1">
                <a:solidFill>
                  <a:srgbClr val="4349AA"/>
                </a:solidFill>
                <a:uFill>
                  <a:solidFill>
                    <a:srgbClr val="4349AA"/>
                  </a:solidFill>
                </a:uFill>
                <a:latin typeface="Helvetica"/>
                <a:cs typeface="Helvetica"/>
              </a:rPr>
              <a:t>Boulder Creek fault</a:t>
            </a:r>
          </a:p>
        </p:txBody>
      </p:sp>
      <p:sp>
        <p:nvSpPr>
          <p:cNvPr id="23" name="Shape 319"/>
          <p:cNvSpPr/>
          <p:nvPr/>
        </p:nvSpPr>
        <p:spPr>
          <a:xfrm rot="420000">
            <a:off x="4804832" y="1594122"/>
            <a:ext cx="1955801" cy="35394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buClr>
                <a:srgbClr val="4349AA"/>
              </a:buClr>
              <a:defRPr sz="1800" b="1">
                <a:solidFill>
                  <a:srgbClr val="4349AA"/>
                </a:solidFill>
                <a:uFill>
                  <a:solidFill>
                    <a:srgbClr val="4349AA"/>
                  </a:solidFill>
                </a:uFill>
                <a:latin typeface="+mn-lt"/>
                <a:ea typeface="+mn-ea"/>
                <a:cs typeface="+mn-cs"/>
                <a:sym typeface="Times"/>
              </a:defRPr>
            </a:lvl1pPr>
          </a:lstStyle>
          <a:p>
            <a:pPr lvl="0">
              <a:defRPr b="0">
                <a:solidFill>
                  <a:srgbClr val="000000"/>
                </a:solidFill>
                <a:uFillTx/>
              </a:defRPr>
            </a:pPr>
            <a:r>
              <a:rPr b="1">
                <a:solidFill>
                  <a:srgbClr val="4349AA"/>
                </a:solidFill>
                <a:uFill>
                  <a:solidFill>
                    <a:srgbClr val="4349AA"/>
                  </a:solidFill>
                </a:uFill>
                <a:latin typeface="Helvetica"/>
                <a:cs typeface="Helvetica"/>
              </a:rPr>
              <a:t>Devils Mtn FZ</a:t>
            </a:r>
          </a:p>
        </p:txBody>
      </p:sp>
      <p:sp>
        <p:nvSpPr>
          <p:cNvPr id="24" name="Shape 320"/>
          <p:cNvSpPr/>
          <p:nvPr/>
        </p:nvSpPr>
        <p:spPr>
          <a:xfrm>
            <a:off x="2706671" y="1905000"/>
            <a:ext cx="1384301" cy="5693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ctr" defTabSz="914400">
              <a:buClr>
                <a:srgbClr val="4349AA"/>
              </a:buClr>
              <a:defRPr sz="1800"/>
            </a:pPr>
            <a:r>
              <a:rPr sz="1600" b="1">
                <a:solidFill>
                  <a:srgbClr val="4349AA"/>
                </a:solidFill>
                <a:uFill>
                  <a:solidFill>
                    <a:srgbClr val="4349AA"/>
                  </a:solidFill>
                </a:uFill>
                <a:ea typeface="+mn-ea"/>
                <a:sym typeface="Times"/>
              </a:rPr>
              <a:t>Utsalady Pt </a:t>
            </a:r>
            <a:endParaRPr sz="2400">
              <a:uFill>
                <a:solidFill/>
              </a:uFill>
              <a:ea typeface="+mn-ea"/>
              <a:sym typeface="Times"/>
            </a:endParaRPr>
          </a:p>
          <a:p>
            <a:pPr lvl="0" algn="ctr" defTabSz="914400">
              <a:buClr>
                <a:srgbClr val="4349AA"/>
              </a:buClr>
              <a:defRPr sz="1800"/>
            </a:pPr>
            <a:r>
              <a:rPr sz="1600" b="1">
                <a:solidFill>
                  <a:srgbClr val="4349AA"/>
                </a:solidFill>
                <a:uFill>
                  <a:solidFill>
                    <a:srgbClr val="4349AA"/>
                  </a:solidFill>
                </a:uFill>
                <a:ea typeface="+mn-ea"/>
                <a:sym typeface="Times"/>
              </a:rPr>
              <a:t>fault</a:t>
            </a:r>
          </a:p>
        </p:txBody>
      </p:sp>
      <p:sp>
        <p:nvSpPr>
          <p:cNvPr id="25" name="Shape 321"/>
          <p:cNvSpPr/>
          <p:nvPr/>
        </p:nvSpPr>
        <p:spPr>
          <a:xfrm rot="3060000">
            <a:off x="4946037" y="2825363"/>
            <a:ext cx="1079501" cy="444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buClr>
                <a:srgbClr val="4349AA"/>
              </a:buClr>
              <a:defRPr sz="2400" b="1">
                <a:solidFill>
                  <a:srgbClr val="E63B7A"/>
                </a:solidFill>
                <a:uFill>
                  <a:solidFill>
                    <a:srgbClr val="E63B7A"/>
                  </a:solidFill>
                </a:uFill>
                <a:latin typeface="+mn-lt"/>
                <a:ea typeface="+mn-ea"/>
                <a:cs typeface="+mn-cs"/>
                <a:sym typeface="Times"/>
              </a:defRPr>
            </a:lvl1pPr>
          </a:lstStyle>
          <a:p>
            <a:pPr lvl="0">
              <a:defRPr sz="1800" b="0">
                <a:solidFill>
                  <a:srgbClr val="000000"/>
                </a:solidFill>
                <a:uFillTx/>
              </a:defRPr>
            </a:pPr>
            <a:r>
              <a:rPr sz="2400" b="1">
                <a:solidFill>
                  <a:srgbClr val="E63B7A"/>
                </a:solidFill>
                <a:uFill>
                  <a:solidFill>
                    <a:srgbClr val="E63B7A"/>
                  </a:solidFill>
                </a:uFill>
                <a:latin typeface="Helvetica"/>
                <a:cs typeface="Helvetica"/>
              </a:rPr>
              <a:t>SWIF</a:t>
            </a:r>
          </a:p>
        </p:txBody>
      </p:sp>
      <p:sp>
        <p:nvSpPr>
          <p:cNvPr id="26" name="Shape 322"/>
          <p:cNvSpPr/>
          <p:nvPr/>
        </p:nvSpPr>
        <p:spPr>
          <a:xfrm>
            <a:off x="6288071" y="4205287"/>
            <a:ext cx="1727201" cy="81560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buClr>
                <a:srgbClr val="4349AA"/>
              </a:buClr>
              <a:defRPr sz="2400" b="1">
                <a:solidFill>
                  <a:srgbClr val="E63B7A"/>
                </a:solidFill>
                <a:uFill>
                  <a:solidFill>
                    <a:srgbClr val="E63B7A"/>
                  </a:solidFill>
                </a:uFill>
                <a:latin typeface="+mn-lt"/>
                <a:ea typeface="+mn-ea"/>
                <a:cs typeface="+mn-cs"/>
                <a:sym typeface="Times"/>
              </a:defRPr>
            </a:lvl1pPr>
          </a:lstStyle>
          <a:p>
            <a:pPr lvl="0">
              <a:defRPr sz="1800" b="0">
                <a:solidFill>
                  <a:srgbClr val="000000"/>
                </a:solidFill>
                <a:uFillTx/>
              </a:defRPr>
            </a:pPr>
            <a:r>
              <a:rPr sz="2400" b="1">
                <a:solidFill>
                  <a:srgbClr val="E63B7A"/>
                </a:solidFill>
                <a:uFill>
                  <a:solidFill>
                    <a:srgbClr val="E63B7A"/>
                  </a:solidFill>
                </a:uFill>
                <a:latin typeface="Helvetica"/>
                <a:cs typeface="Helvetica"/>
              </a:rPr>
              <a:t>Seattle fault</a:t>
            </a:r>
          </a:p>
        </p:txBody>
      </p:sp>
      <p:sp>
        <p:nvSpPr>
          <p:cNvPr id="27" name="Shape 323"/>
          <p:cNvSpPr/>
          <p:nvPr/>
        </p:nvSpPr>
        <p:spPr>
          <a:xfrm>
            <a:off x="6211871" y="5119687"/>
            <a:ext cx="1612901" cy="35394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buClr>
                <a:srgbClr val="4349AA"/>
              </a:buClr>
              <a:defRPr sz="1800" b="1">
                <a:solidFill>
                  <a:srgbClr val="4349AA"/>
                </a:solidFill>
                <a:uFill>
                  <a:solidFill>
                    <a:srgbClr val="4349AA"/>
                  </a:solidFill>
                </a:uFill>
                <a:latin typeface="+mn-lt"/>
                <a:ea typeface="+mn-ea"/>
                <a:cs typeface="+mn-cs"/>
                <a:sym typeface="Times"/>
              </a:defRPr>
            </a:lvl1pPr>
          </a:lstStyle>
          <a:p>
            <a:pPr lvl="0">
              <a:defRPr b="0">
                <a:solidFill>
                  <a:srgbClr val="000000"/>
                </a:solidFill>
                <a:uFillTx/>
              </a:defRPr>
            </a:pPr>
            <a:r>
              <a:rPr b="1">
                <a:solidFill>
                  <a:srgbClr val="4349AA"/>
                </a:solidFill>
                <a:uFill>
                  <a:solidFill>
                    <a:srgbClr val="4349AA"/>
                  </a:solidFill>
                </a:uFill>
                <a:latin typeface="Helvetica"/>
                <a:cs typeface="Helvetica"/>
              </a:rPr>
              <a:t>Tacoma fault</a:t>
            </a:r>
          </a:p>
        </p:txBody>
      </p:sp>
      <p:sp>
        <p:nvSpPr>
          <p:cNvPr id="28" name="Shape 324"/>
          <p:cNvSpPr/>
          <p:nvPr/>
        </p:nvSpPr>
        <p:spPr>
          <a:xfrm>
            <a:off x="4230671" y="5715000"/>
            <a:ext cx="1155701" cy="63094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buClr>
                <a:srgbClr val="4349AA"/>
              </a:buClr>
              <a:defRPr sz="1800" b="1">
                <a:solidFill>
                  <a:srgbClr val="4349AA"/>
                </a:solidFill>
                <a:uFill>
                  <a:solidFill>
                    <a:srgbClr val="4349AA"/>
                  </a:solidFill>
                </a:uFill>
                <a:latin typeface="+mn-lt"/>
                <a:ea typeface="+mn-ea"/>
                <a:cs typeface="+mn-cs"/>
                <a:sym typeface="Times"/>
              </a:defRPr>
            </a:lvl1pPr>
          </a:lstStyle>
          <a:p>
            <a:pPr lvl="0">
              <a:defRPr b="0">
                <a:solidFill>
                  <a:srgbClr val="000000"/>
                </a:solidFill>
                <a:uFillTx/>
              </a:defRPr>
            </a:pPr>
            <a:r>
              <a:rPr b="1">
                <a:solidFill>
                  <a:srgbClr val="4349AA"/>
                </a:solidFill>
                <a:uFill>
                  <a:solidFill>
                    <a:srgbClr val="4349AA"/>
                  </a:solidFill>
                </a:uFill>
                <a:latin typeface="Helvetica"/>
                <a:cs typeface="Helvetica"/>
              </a:rPr>
              <a:t>Olympia fault</a:t>
            </a:r>
          </a:p>
        </p:txBody>
      </p:sp>
      <p:sp>
        <p:nvSpPr>
          <p:cNvPr id="29" name="Shape 325"/>
          <p:cNvSpPr/>
          <p:nvPr/>
        </p:nvSpPr>
        <p:spPr>
          <a:xfrm rot="780000">
            <a:off x="2476188" y="3141432"/>
            <a:ext cx="1993901" cy="35394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buClr>
                <a:srgbClr val="4349AA"/>
              </a:buClr>
              <a:defRPr sz="1800" b="1">
                <a:solidFill>
                  <a:srgbClr val="4349AA"/>
                </a:solidFill>
                <a:uFill>
                  <a:solidFill>
                    <a:srgbClr val="4349AA"/>
                  </a:solidFill>
                </a:uFill>
                <a:latin typeface="+mn-lt"/>
                <a:ea typeface="+mn-ea"/>
                <a:cs typeface="+mn-cs"/>
                <a:sym typeface="Times"/>
              </a:defRPr>
            </a:lvl1pPr>
          </a:lstStyle>
          <a:p>
            <a:pPr lvl="0">
              <a:defRPr b="0">
                <a:solidFill>
                  <a:srgbClr val="000000"/>
                </a:solidFill>
                <a:uFillTx/>
              </a:defRPr>
            </a:pPr>
            <a:r>
              <a:rPr b="1">
                <a:solidFill>
                  <a:srgbClr val="4349AA"/>
                </a:solidFill>
                <a:uFill>
                  <a:solidFill>
                    <a:srgbClr val="4349AA"/>
                  </a:solidFill>
                </a:uFill>
                <a:latin typeface="Helvetica"/>
                <a:cs typeface="Helvetica"/>
              </a:rPr>
              <a:t>Little River fault</a:t>
            </a:r>
          </a:p>
        </p:txBody>
      </p:sp>
      <p:sp>
        <p:nvSpPr>
          <p:cNvPr id="30" name="Shape 326"/>
          <p:cNvSpPr/>
          <p:nvPr/>
        </p:nvSpPr>
        <p:spPr>
          <a:xfrm>
            <a:off x="4818046" y="4149725"/>
            <a:ext cx="104776" cy="9525"/>
          </a:xfrm>
          <a:prstGeom prst="line">
            <a:avLst/>
          </a:prstGeom>
          <a:ln w="38100">
            <a:solidFill>
              <a:srgbClr val="FF2600"/>
            </a:solidFill>
            <a:round/>
          </a:ln>
        </p:spPr>
        <p:txBody>
          <a:bodyPr lIns="0" tIns="0" rIns="0" bIns="0"/>
          <a:lstStyle/>
          <a:p>
            <a:pPr lvl="0"/>
            <a:endParaRPr/>
          </a:p>
        </p:txBody>
      </p:sp>
      <p:sp>
        <p:nvSpPr>
          <p:cNvPr id="31" name="Shape 327"/>
          <p:cNvSpPr/>
          <p:nvPr/>
        </p:nvSpPr>
        <p:spPr>
          <a:xfrm>
            <a:off x="4735496" y="4267200"/>
            <a:ext cx="104776" cy="9525"/>
          </a:xfrm>
          <a:prstGeom prst="line">
            <a:avLst/>
          </a:prstGeom>
          <a:ln w="38100">
            <a:solidFill>
              <a:srgbClr val="FF2600"/>
            </a:solidFill>
            <a:round/>
          </a:ln>
        </p:spPr>
        <p:txBody>
          <a:bodyPr lIns="0" tIns="0" rIns="0" bIns="0"/>
          <a:lstStyle/>
          <a:p>
            <a:pPr lvl="0"/>
            <a:endParaRPr/>
          </a:p>
        </p:txBody>
      </p:sp>
      <p:sp>
        <p:nvSpPr>
          <p:cNvPr id="32" name="Shape 328"/>
          <p:cNvSpPr/>
          <p:nvPr/>
        </p:nvSpPr>
        <p:spPr>
          <a:xfrm>
            <a:off x="4843446" y="4235450"/>
            <a:ext cx="95251" cy="12700"/>
          </a:xfrm>
          <a:prstGeom prst="line">
            <a:avLst/>
          </a:prstGeom>
          <a:ln w="38100">
            <a:solidFill>
              <a:srgbClr val="FF2600"/>
            </a:solidFill>
            <a:round/>
          </a:ln>
        </p:spPr>
        <p:txBody>
          <a:bodyPr lIns="0" tIns="0" rIns="0" bIns="0"/>
          <a:lstStyle/>
          <a:p>
            <a:pPr lvl="0"/>
            <a:endParaRPr/>
          </a:p>
        </p:txBody>
      </p:sp>
      <p:sp>
        <p:nvSpPr>
          <p:cNvPr id="33" name="Shape 329"/>
          <p:cNvSpPr/>
          <p:nvPr/>
        </p:nvSpPr>
        <p:spPr>
          <a:xfrm>
            <a:off x="4135421" y="4953000"/>
            <a:ext cx="95251" cy="12700"/>
          </a:xfrm>
          <a:prstGeom prst="line">
            <a:avLst/>
          </a:prstGeom>
          <a:ln w="38100">
            <a:solidFill>
              <a:srgbClr val="FF2600"/>
            </a:solidFill>
            <a:round/>
          </a:ln>
        </p:spPr>
        <p:txBody>
          <a:bodyPr lIns="0" tIns="0" rIns="0" bIns="0"/>
          <a:lstStyle/>
          <a:p>
            <a:pPr lvl="0"/>
            <a:endParaRPr/>
          </a:p>
        </p:txBody>
      </p:sp>
      <p:sp>
        <p:nvSpPr>
          <p:cNvPr id="34" name="Shape 330"/>
          <p:cNvSpPr/>
          <p:nvPr/>
        </p:nvSpPr>
        <p:spPr>
          <a:xfrm flipV="1">
            <a:off x="4224321" y="4667250"/>
            <a:ext cx="114301" cy="88900"/>
          </a:xfrm>
          <a:prstGeom prst="line">
            <a:avLst/>
          </a:prstGeom>
          <a:ln w="38100">
            <a:solidFill>
              <a:srgbClr val="FF2600"/>
            </a:solidFill>
            <a:round/>
          </a:ln>
        </p:spPr>
        <p:txBody>
          <a:bodyPr lIns="0" tIns="0" rIns="0" bIns="0"/>
          <a:lstStyle/>
          <a:p>
            <a:pPr lvl="0"/>
            <a:endParaRPr/>
          </a:p>
        </p:txBody>
      </p:sp>
      <p:sp>
        <p:nvSpPr>
          <p:cNvPr id="35" name="Shape 331"/>
          <p:cNvSpPr/>
          <p:nvPr/>
        </p:nvSpPr>
        <p:spPr>
          <a:xfrm flipV="1">
            <a:off x="3316271" y="4800600"/>
            <a:ext cx="95251" cy="114300"/>
          </a:xfrm>
          <a:prstGeom prst="line">
            <a:avLst/>
          </a:prstGeom>
          <a:ln w="38100">
            <a:solidFill>
              <a:srgbClr val="FF2600"/>
            </a:solidFill>
            <a:round/>
          </a:ln>
        </p:spPr>
        <p:txBody>
          <a:bodyPr lIns="0" tIns="0" rIns="0" bIns="0"/>
          <a:lstStyle/>
          <a:p>
            <a:pPr lvl="0"/>
            <a:endParaRPr/>
          </a:p>
        </p:txBody>
      </p:sp>
      <p:sp>
        <p:nvSpPr>
          <p:cNvPr id="36" name="Shape 332"/>
          <p:cNvSpPr/>
          <p:nvPr/>
        </p:nvSpPr>
        <p:spPr>
          <a:xfrm flipV="1">
            <a:off x="3579796" y="4572000"/>
            <a:ext cx="60326" cy="76200"/>
          </a:xfrm>
          <a:prstGeom prst="line">
            <a:avLst/>
          </a:prstGeom>
          <a:ln w="38100">
            <a:solidFill>
              <a:srgbClr val="FF2600"/>
            </a:solidFill>
            <a:round/>
          </a:ln>
        </p:spPr>
        <p:txBody>
          <a:bodyPr lIns="0" tIns="0" rIns="0" bIns="0"/>
          <a:lstStyle/>
          <a:p>
            <a:pPr lvl="0"/>
            <a:endParaRPr/>
          </a:p>
        </p:txBody>
      </p:sp>
      <p:sp>
        <p:nvSpPr>
          <p:cNvPr id="37" name="Shape 333"/>
          <p:cNvSpPr/>
          <p:nvPr/>
        </p:nvSpPr>
        <p:spPr>
          <a:xfrm flipV="1">
            <a:off x="3525821" y="4533900"/>
            <a:ext cx="95251" cy="114300"/>
          </a:xfrm>
          <a:prstGeom prst="line">
            <a:avLst/>
          </a:prstGeom>
          <a:ln w="38100">
            <a:solidFill>
              <a:srgbClr val="F6FB20"/>
            </a:solidFill>
            <a:round/>
          </a:ln>
        </p:spPr>
        <p:txBody>
          <a:bodyPr lIns="0" tIns="0" rIns="0" bIns="0"/>
          <a:lstStyle/>
          <a:p>
            <a:pPr lvl="0"/>
            <a:endParaRPr/>
          </a:p>
        </p:txBody>
      </p:sp>
      <p:sp>
        <p:nvSpPr>
          <p:cNvPr id="38" name="Shape 334"/>
          <p:cNvSpPr/>
          <p:nvPr/>
        </p:nvSpPr>
        <p:spPr>
          <a:xfrm flipV="1">
            <a:off x="2782871" y="5029200"/>
            <a:ext cx="158751" cy="63500"/>
          </a:xfrm>
          <a:prstGeom prst="line">
            <a:avLst/>
          </a:prstGeom>
          <a:ln w="38100">
            <a:solidFill>
              <a:srgbClr val="F6FB20"/>
            </a:solidFill>
            <a:round/>
          </a:ln>
        </p:spPr>
        <p:txBody>
          <a:bodyPr lIns="0" tIns="0" rIns="0" bIns="0"/>
          <a:lstStyle/>
          <a:p>
            <a:pPr lvl="0"/>
            <a:endParaRPr/>
          </a:p>
        </p:txBody>
      </p:sp>
      <p:sp>
        <p:nvSpPr>
          <p:cNvPr id="39" name="Shape 335"/>
          <p:cNvSpPr/>
          <p:nvPr/>
        </p:nvSpPr>
        <p:spPr>
          <a:xfrm>
            <a:off x="5649896" y="4267200"/>
            <a:ext cx="104776" cy="9525"/>
          </a:xfrm>
          <a:prstGeom prst="line">
            <a:avLst/>
          </a:prstGeom>
          <a:ln w="38100">
            <a:solidFill>
              <a:srgbClr val="F6FB20"/>
            </a:solidFill>
            <a:round/>
          </a:ln>
        </p:spPr>
        <p:txBody>
          <a:bodyPr lIns="0" tIns="0" rIns="0" bIns="0"/>
          <a:lstStyle/>
          <a:p>
            <a:pPr lvl="0"/>
            <a:endParaRPr/>
          </a:p>
        </p:txBody>
      </p:sp>
      <p:sp>
        <p:nvSpPr>
          <p:cNvPr id="40" name="Shape 336"/>
          <p:cNvSpPr/>
          <p:nvPr/>
        </p:nvSpPr>
        <p:spPr>
          <a:xfrm>
            <a:off x="5437171" y="3575050"/>
            <a:ext cx="88901" cy="82550"/>
          </a:xfrm>
          <a:prstGeom prst="line">
            <a:avLst/>
          </a:prstGeom>
          <a:ln w="38100">
            <a:solidFill>
              <a:srgbClr val="FF2600"/>
            </a:solidFill>
            <a:round/>
          </a:ln>
        </p:spPr>
        <p:txBody>
          <a:bodyPr lIns="0" tIns="0" rIns="0" bIns="0"/>
          <a:lstStyle/>
          <a:p>
            <a:pPr lvl="0"/>
            <a:endParaRPr/>
          </a:p>
        </p:txBody>
      </p:sp>
      <p:sp>
        <p:nvSpPr>
          <p:cNvPr id="41" name="Shape 337"/>
          <p:cNvSpPr/>
          <p:nvPr/>
        </p:nvSpPr>
        <p:spPr>
          <a:xfrm>
            <a:off x="4478321" y="2114550"/>
            <a:ext cx="114301" cy="66675"/>
          </a:xfrm>
          <a:prstGeom prst="line">
            <a:avLst/>
          </a:prstGeom>
          <a:ln w="38100">
            <a:solidFill>
              <a:srgbClr val="FF2600"/>
            </a:solidFill>
            <a:round/>
          </a:ln>
        </p:spPr>
        <p:txBody>
          <a:bodyPr lIns="0" tIns="0" rIns="0" bIns="0"/>
          <a:lstStyle/>
          <a:p>
            <a:pPr lvl="0"/>
            <a:endParaRPr/>
          </a:p>
        </p:txBody>
      </p:sp>
      <p:sp>
        <p:nvSpPr>
          <p:cNvPr id="42" name="Shape 338"/>
          <p:cNvSpPr/>
          <p:nvPr/>
        </p:nvSpPr>
        <p:spPr>
          <a:xfrm>
            <a:off x="5907071" y="2090738"/>
            <a:ext cx="123826" cy="23813"/>
          </a:xfrm>
          <a:prstGeom prst="line">
            <a:avLst/>
          </a:prstGeom>
          <a:ln w="38100">
            <a:solidFill>
              <a:srgbClr val="FF2600"/>
            </a:solidFill>
            <a:round/>
          </a:ln>
        </p:spPr>
        <p:txBody>
          <a:bodyPr lIns="0" tIns="0" rIns="0" bIns="0"/>
          <a:lstStyle/>
          <a:p>
            <a:pPr lvl="0"/>
            <a:endParaRPr/>
          </a:p>
        </p:txBody>
      </p:sp>
      <p:sp>
        <p:nvSpPr>
          <p:cNvPr id="43" name="Shape 339"/>
          <p:cNvSpPr/>
          <p:nvPr/>
        </p:nvSpPr>
        <p:spPr>
          <a:xfrm>
            <a:off x="3544871" y="2819400"/>
            <a:ext cx="123826" cy="23814"/>
          </a:xfrm>
          <a:prstGeom prst="line">
            <a:avLst/>
          </a:prstGeom>
          <a:ln w="38100">
            <a:solidFill>
              <a:srgbClr val="FF2600"/>
            </a:solidFill>
            <a:round/>
          </a:ln>
        </p:spPr>
        <p:txBody>
          <a:bodyPr lIns="0" tIns="0" rIns="0" bIns="0"/>
          <a:lstStyle/>
          <a:p>
            <a:pPr lvl="0"/>
            <a:endParaRPr/>
          </a:p>
        </p:txBody>
      </p:sp>
      <p:sp>
        <p:nvSpPr>
          <p:cNvPr id="44" name="Shape 340"/>
          <p:cNvSpPr/>
          <p:nvPr/>
        </p:nvSpPr>
        <p:spPr>
          <a:xfrm>
            <a:off x="3240071" y="2947988"/>
            <a:ext cx="123826" cy="23813"/>
          </a:xfrm>
          <a:prstGeom prst="line">
            <a:avLst/>
          </a:prstGeom>
          <a:ln w="38100">
            <a:solidFill>
              <a:srgbClr val="FF2600"/>
            </a:solidFill>
            <a:round/>
          </a:ln>
        </p:spPr>
        <p:txBody>
          <a:bodyPr lIns="0" tIns="0" rIns="0" bIns="0"/>
          <a:lstStyle/>
          <a:p>
            <a:pPr lvl="0"/>
            <a:endParaRPr/>
          </a:p>
        </p:txBody>
      </p:sp>
      <p:sp>
        <p:nvSpPr>
          <p:cNvPr id="45" name="Shape 341"/>
          <p:cNvSpPr/>
          <p:nvPr/>
        </p:nvSpPr>
        <p:spPr>
          <a:xfrm>
            <a:off x="2782871" y="2819400"/>
            <a:ext cx="123826" cy="23814"/>
          </a:xfrm>
          <a:prstGeom prst="line">
            <a:avLst/>
          </a:prstGeom>
          <a:ln w="38100">
            <a:solidFill>
              <a:srgbClr val="FF2600"/>
            </a:solidFill>
            <a:round/>
          </a:ln>
        </p:spPr>
        <p:txBody>
          <a:bodyPr lIns="0" tIns="0" rIns="0" bIns="0"/>
          <a:lstStyle/>
          <a:p>
            <a:pPr lvl="0"/>
            <a:endParaRPr/>
          </a:p>
        </p:txBody>
      </p:sp>
      <p:sp>
        <p:nvSpPr>
          <p:cNvPr id="46" name="Shape 342"/>
          <p:cNvSpPr/>
          <p:nvPr/>
        </p:nvSpPr>
        <p:spPr>
          <a:xfrm>
            <a:off x="2430446" y="2743200"/>
            <a:ext cx="123826" cy="23814"/>
          </a:xfrm>
          <a:prstGeom prst="line">
            <a:avLst/>
          </a:prstGeom>
          <a:ln w="38100">
            <a:solidFill>
              <a:srgbClr val="FF2600"/>
            </a:solidFill>
            <a:round/>
          </a:ln>
        </p:spPr>
        <p:txBody>
          <a:bodyPr lIns="0" tIns="0" rIns="0" bIns="0"/>
          <a:lstStyle/>
          <a:p>
            <a:pPr lvl="0"/>
            <a:endParaRPr/>
          </a:p>
        </p:txBody>
      </p:sp>
      <p:sp>
        <p:nvSpPr>
          <p:cNvPr id="47" name="Shape 343"/>
          <p:cNvSpPr/>
          <p:nvPr/>
        </p:nvSpPr>
        <p:spPr>
          <a:xfrm flipV="1">
            <a:off x="5726096" y="285749"/>
            <a:ext cx="152401" cy="4764"/>
          </a:xfrm>
          <a:prstGeom prst="line">
            <a:avLst/>
          </a:prstGeom>
          <a:ln w="38100">
            <a:solidFill>
              <a:srgbClr val="FF2600"/>
            </a:solidFill>
            <a:round/>
          </a:ln>
        </p:spPr>
        <p:txBody>
          <a:bodyPr lIns="0" tIns="0" rIns="0" bIns="0"/>
          <a:lstStyle/>
          <a:p>
            <a:pPr lvl="0"/>
            <a:endParaRPr/>
          </a:p>
        </p:txBody>
      </p:sp>
      <p:grpSp>
        <p:nvGrpSpPr>
          <p:cNvPr id="48" name="Group 346"/>
          <p:cNvGrpSpPr/>
          <p:nvPr/>
        </p:nvGrpSpPr>
        <p:grpSpPr>
          <a:xfrm>
            <a:off x="4306871" y="2133600"/>
            <a:ext cx="304801" cy="152400"/>
            <a:chOff x="0" y="0"/>
            <a:chExt cx="304800" cy="152400"/>
          </a:xfrm>
        </p:grpSpPr>
        <p:sp>
          <p:nvSpPr>
            <p:cNvPr id="49" name="Shape 344"/>
            <p:cNvSpPr/>
            <p:nvPr/>
          </p:nvSpPr>
          <p:spPr>
            <a:xfrm>
              <a:off x="0" y="0"/>
              <a:ext cx="304800" cy="152400"/>
            </a:xfrm>
            <a:prstGeom prst="line">
              <a:avLst/>
            </a:prstGeom>
            <a:noFill/>
            <a:ln w="12700" cap="flat">
              <a:solidFill>
                <a:srgbClr val="4349AA"/>
              </a:solidFill>
              <a:prstDash val="solid"/>
              <a:round/>
            </a:ln>
            <a:effectLst/>
          </p:spPr>
          <p:txBody>
            <a:bodyPr wrap="square" lIns="0" tIns="0" rIns="0" bIns="0" numCol="1" anchor="ctr">
              <a:noAutofit/>
            </a:bodyPr>
            <a:lstStyle/>
            <a:p>
              <a:pPr lvl="0"/>
              <a:endParaRPr/>
            </a:p>
          </p:txBody>
        </p:sp>
        <p:sp>
          <p:nvSpPr>
            <p:cNvPr id="50" name="Shape 345"/>
            <p:cNvSpPr/>
            <p:nvPr/>
          </p:nvSpPr>
          <p:spPr>
            <a:xfrm flipH="1">
              <a:off x="228600" y="152400"/>
              <a:ext cx="76200" cy="0"/>
            </a:xfrm>
            <a:prstGeom prst="line">
              <a:avLst/>
            </a:prstGeom>
            <a:noFill/>
            <a:ln w="12700" cap="flat">
              <a:solidFill>
                <a:srgbClr val="4349AA"/>
              </a:solidFill>
              <a:prstDash val="solid"/>
              <a:round/>
            </a:ln>
            <a:effectLst/>
          </p:spPr>
          <p:txBody>
            <a:bodyPr wrap="square" lIns="0" tIns="0" rIns="0" bIns="0" numCol="1" anchor="ctr">
              <a:noAutofit/>
            </a:bodyPr>
            <a:lstStyle/>
            <a:p>
              <a:pPr lvl="0"/>
              <a:endParaRPr/>
            </a:p>
          </p:txBody>
        </p:sp>
      </p:grpSp>
      <p:grpSp>
        <p:nvGrpSpPr>
          <p:cNvPr id="51" name="Group 349"/>
          <p:cNvGrpSpPr/>
          <p:nvPr/>
        </p:nvGrpSpPr>
        <p:grpSpPr>
          <a:xfrm rot="10800000">
            <a:off x="4535472" y="2057399"/>
            <a:ext cx="304801" cy="152401"/>
            <a:chOff x="0" y="0"/>
            <a:chExt cx="304800" cy="152400"/>
          </a:xfrm>
        </p:grpSpPr>
        <p:sp>
          <p:nvSpPr>
            <p:cNvPr id="52" name="Shape 347"/>
            <p:cNvSpPr/>
            <p:nvPr/>
          </p:nvSpPr>
          <p:spPr>
            <a:xfrm>
              <a:off x="0" y="-1"/>
              <a:ext cx="304800" cy="152401"/>
            </a:xfrm>
            <a:prstGeom prst="line">
              <a:avLst/>
            </a:prstGeom>
            <a:noFill/>
            <a:ln w="12700" cap="flat">
              <a:solidFill>
                <a:srgbClr val="4349AA"/>
              </a:solidFill>
              <a:prstDash val="solid"/>
              <a:round/>
            </a:ln>
            <a:effectLst/>
          </p:spPr>
          <p:txBody>
            <a:bodyPr wrap="square" lIns="0" tIns="0" rIns="0" bIns="0" numCol="1" anchor="ctr">
              <a:noAutofit/>
            </a:bodyPr>
            <a:lstStyle/>
            <a:p>
              <a:pPr lvl="0"/>
              <a:endParaRPr/>
            </a:p>
          </p:txBody>
        </p:sp>
        <p:sp>
          <p:nvSpPr>
            <p:cNvPr id="53" name="Shape 348"/>
            <p:cNvSpPr/>
            <p:nvPr/>
          </p:nvSpPr>
          <p:spPr>
            <a:xfrm flipH="1">
              <a:off x="228600" y="152400"/>
              <a:ext cx="76200" cy="1"/>
            </a:xfrm>
            <a:prstGeom prst="line">
              <a:avLst/>
            </a:prstGeom>
            <a:noFill/>
            <a:ln w="12700" cap="flat">
              <a:solidFill>
                <a:srgbClr val="4349AA"/>
              </a:solidFill>
              <a:prstDash val="solid"/>
              <a:round/>
            </a:ln>
            <a:effectLst/>
          </p:spPr>
          <p:txBody>
            <a:bodyPr wrap="square" lIns="0" tIns="0" rIns="0" bIns="0" numCol="1" anchor="ctr">
              <a:noAutofit/>
            </a:bodyPr>
            <a:lstStyle/>
            <a:p>
              <a:pPr lvl="0"/>
              <a:endParaRPr/>
            </a:p>
          </p:txBody>
        </p:sp>
      </p:grpSp>
      <p:grpSp>
        <p:nvGrpSpPr>
          <p:cNvPr id="54" name="Group 352"/>
          <p:cNvGrpSpPr/>
          <p:nvPr/>
        </p:nvGrpSpPr>
        <p:grpSpPr>
          <a:xfrm>
            <a:off x="3073558" y="2781300"/>
            <a:ext cx="332616" cy="76200"/>
            <a:chOff x="0" y="0"/>
            <a:chExt cx="332615" cy="76200"/>
          </a:xfrm>
        </p:grpSpPr>
        <p:sp>
          <p:nvSpPr>
            <p:cNvPr id="55" name="Shape 350"/>
            <p:cNvSpPr/>
            <p:nvPr/>
          </p:nvSpPr>
          <p:spPr>
            <a:xfrm>
              <a:off x="0" y="305"/>
              <a:ext cx="332616" cy="74136"/>
            </a:xfrm>
            <a:prstGeom prst="line">
              <a:avLst/>
            </a:prstGeom>
            <a:noFill/>
            <a:ln w="12700" cap="flat">
              <a:solidFill>
                <a:srgbClr val="4349AA"/>
              </a:solidFill>
              <a:prstDash val="solid"/>
              <a:round/>
            </a:ln>
            <a:effectLst/>
          </p:spPr>
          <p:txBody>
            <a:bodyPr wrap="square" lIns="0" tIns="0" rIns="0" bIns="0" numCol="1" anchor="ctr">
              <a:noAutofit/>
            </a:bodyPr>
            <a:lstStyle/>
            <a:p>
              <a:pPr lvl="0"/>
              <a:endParaRPr/>
            </a:p>
          </p:txBody>
        </p:sp>
        <p:sp>
          <p:nvSpPr>
            <p:cNvPr id="56" name="Shape 351"/>
            <p:cNvSpPr/>
            <p:nvPr/>
          </p:nvSpPr>
          <p:spPr>
            <a:xfrm flipH="1" flipV="1">
              <a:off x="261763" y="0"/>
              <a:ext cx="69851" cy="76200"/>
            </a:xfrm>
            <a:prstGeom prst="line">
              <a:avLst/>
            </a:prstGeom>
            <a:noFill/>
            <a:ln w="12700" cap="flat">
              <a:solidFill>
                <a:srgbClr val="4349AA"/>
              </a:solidFill>
              <a:prstDash val="solid"/>
              <a:round/>
            </a:ln>
            <a:effectLst/>
          </p:spPr>
          <p:txBody>
            <a:bodyPr wrap="square" lIns="0" tIns="0" rIns="0" bIns="0" numCol="1" anchor="t">
              <a:noAutofit/>
            </a:bodyPr>
            <a:lstStyle/>
            <a:p>
              <a:pPr lvl="0"/>
              <a:endParaRPr/>
            </a:p>
          </p:txBody>
        </p:sp>
      </p:grpSp>
      <p:sp>
        <p:nvSpPr>
          <p:cNvPr id="57" name="Shape 353"/>
          <p:cNvSpPr/>
          <p:nvPr/>
        </p:nvSpPr>
        <p:spPr>
          <a:xfrm>
            <a:off x="3316271" y="4927600"/>
            <a:ext cx="69851" cy="101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927" y="3712"/>
                  <a:pt x="17182" y="17212"/>
                  <a:pt x="21600" y="21600"/>
                </a:cubicBezTo>
              </a:path>
            </a:pathLst>
          </a:custGeom>
          <a:ln w="38100">
            <a:solidFill>
              <a:srgbClr val="4349AA"/>
            </a:solidFill>
            <a:round/>
          </a:ln>
        </p:spPr>
        <p:txBody>
          <a:bodyPr lIns="0" tIns="0" rIns="0" bIns="0"/>
          <a:lstStyle/>
          <a:p>
            <a:pPr lvl="0"/>
            <a:endParaRPr/>
          </a:p>
        </p:txBody>
      </p:sp>
      <p:sp>
        <p:nvSpPr>
          <p:cNvPr id="58" name="Shape 354"/>
          <p:cNvSpPr/>
          <p:nvPr/>
        </p:nvSpPr>
        <p:spPr>
          <a:xfrm>
            <a:off x="3111485" y="2590800"/>
            <a:ext cx="317501" cy="32316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900"/>
              </a:spcBef>
              <a:buClr>
                <a:srgbClr val="4349AA"/>
              </a:buClr>
              <a:defRPr sz="1600">
                <a:solidFill>
                  <a:srgbClr val="4349AA"/>
                </a:solidFill>
                <a:uFill>
                  <a:solidFill>
                    <a:srgbClr val="4349AA"/>
                  </a:solidFill>
                </a:uFill>
                <a:latin typeface="+mn-lt"/>
                <a:ea typeface="+mn-ea"/>
                <a:cs typeface="+mn-cs"/>
                <a:sym typeface="Times"/>
              </a:defRPr>
            </a:lvl1pPr>
          </a:lstStyle>
          <a:p>
            <a:pPr lvl="0">
              <a:defRPr sz="1800">
                <a:solidFill>
                  <a:srgbClr val="000000"/>
                </a:solidFill>
                <a:uFillTx/>
              </a:defRPr>
            </a:pPr>
            <a:r>
              <a:rPr sz="1600" dirty="0">
                <a:solidFill>
                  <a:srgbClr val="4349AA"/>
                </a:solidFill>
                <a:uFill>
                  <a:solidFill>
                    <a:srgbClr val="4349AA"/>
                  </a:solidFill>
                </a:uFill>
                <a:latin typeface="Helvetica"/>
                <a:cs typeface="Helvetica"/>
              </a:rPr>
              <a:t>?</a:t>
            </a:r>
          </a:p>
        </p:txBody>
      </p:sp>
      <p:sp>
        <p:nvSpPr>
          <p:cNvPr id="59" name="Shape 355"/>
          <p:cNvSpPr/>
          <p:nvPr/>
        </p:nvSpPr>
        <p:spPr>
          <a:xfrm>
            <a:off x="5092684" y="3962400"/>
            <a:ext cx="927101" cy="29238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800"/>
              </a:spcBef>
              <a:buClr>
                <a:srgbClr val="000000"/>
              </a:buClr>
              <a:buFont typeface="Times New Roman"/>
              <a:defRPr sz="1400" b="1">
                <a:uFill>
                  <a:solidFill/>
                </a:uFill>
                <a:latin typeface="Times New Roman"/>
                <a:ea typeface="Times New Roman"/>
                <a:cs typeface="Times New Roman"/>
                <a:sym typeface="Times New Roman"/>
              </a:defRPr>
            </a:lvl1pPr>
          </a:lstStyle>
          <a:p>
            <a:pPr lvl="0">
              <a:defRPr sz="1800" b="0">
                <a:uFillTx/>
              </a:defRPr>
            </a:pPr>
            <a:r>
              <a:rPr sz="1400" b="1" dirty="0">
                <a:uFill>
                  <a:solidFill/>
                </a:uFill>
                <a:latin typeface="Helvetica"/>
                <a:ea typeface="Arial"/>
                <a:cs typeface="Helvetica"/>
              </a:rPr>
              <a:t>Seattle</a:t>
            </a:r>
          </a:p>
        </p:txBody>
      </p:sp>
      <p:sp>
        <p:nvSpPr>
          <p:cNvPr id="60" name="Shape 356"/>
          <p:cNvSpPr/>
          <p:nvPr/>
        </p:nvSpPr>
        <p:spPr>
          <a:xfrm>
            <a:off x="2654285" y="1600199"/>
            <a:ext cx="1079501" cy="26022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700"/>
              </a:spcBef>
              <a:buClr>
                <a:srgbClr val="000000"/>
              </a:buClr>
              <a:buFont typeface="Times New Roman"/>
              <a:defRPr b="1">
                <a:uFill>
                  <a:solidFill/>
                </a:uFill>
                <a:latin typeface="Times New Roman"/>
                <a:ea typeface="Times New Roman"/>
                <a:cs typeface="Times New Roman"/>
                <a:sym typeface="Times New Roman"/>
              </a:defRPr>
            </a:lvl1pPr>
          </a:lstStyle>
          <a:p>
            <a:pPr lvl="0">
              <a:defRPr sz="1800" b="0">
                <a:uFillTx/>
              </a:defRPr>
            </a:pPr>
            <a:r>
              <a:rPr sz="1200" b="1" dirty="0">
                <a:uFill>
                  <a:solidFill/>
                </a:uFill>
                <a:latin typeface="Helvetica"/>
                <a:ea typeface="Arial"/>
                <a:cs typeface="Helvetica"/>
              </a:rPr>
              <a:t>Victoria</a:t>
            </a:r>
          </a:p>
        </p:txBody>
      </p:sp>
      <p:sp>
        <p:nvSpPr>
          <p:cNvPr id="61" name="Shape 357"/>
          <p:cNvSpPr/>
          <p:nvPr/>
        </p:nvSpPr>
        <p:spPr>
          <a:xfrm>
            <a:off x="4787884" y="685800"/>
            <a:ext cx="1003301" cy="26022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700"/>
              </a:spcBef>
              <a:buClr>
                <a:srgbClr val="000000"/>
              </a:buClr>
              <a:buFont typeface="Times New Roman"/>
              <a:defRPr b="1">
                <a:uFill>
                  <a:solidFill/>
                </a:uFill>
                <a:latin typeface="Times New Roman"/>
                <a:ea typeface="Times New Roman"/>
                <a:cs typeface="Times New Roman"/>
                <a:sym typeface="Times New Roman"/>
              </a:defRPr>
            </a:lvl1pPr>
          </a:lstStyle>
          <a:p>
            <a:pPr lvl="0">
              <a:defRPr sz="1800" b="0">
                <a:uFillTx/>
              </a:defRPr>
            </a:pPr>
            <a:r>
              <a:rPr sz="1200" b="1" dirty="0">
                <a:uFill>
                  <a:solidFill/>
                </a:uFill>
                <a:latin typeface="Helvetica"/>
                <a:ea typeface="Arial"/>
                <a:cs typeface="Helvetica"/>
              </a:rPr>
              <a:t>Bellingham</a:t>
            </a:r>
          </a:p>
        </p:txBody>
      </p:sp>
      <p:sp>
        <p:nvSpPr>
          <p:cNvPr id="62" name="Shape 358"/>
          <p:cNvSpPr/>
          <p:nvPr/>
        </p:nvSpPr>
        <p:spPr>
          <a:xfrm>
            <a:off x="3606784" y="2730500"/>
            <a:ext cx="69851" cy="57150"/>
          </a:xfrm>
          <a:prstGeom prst="line">
            <a:avLst/>
          </a:prstGeom>
          <a:ln w="38100">
            <a:solidFill>
              <a:srgbClr val="FF2600"/>
            </a:solidFill>
            <a:round/>
          </a:ln>
        </p:spPr>
        <p:txBody>
          <a:bodyPr lIns="0" tIns="0" rIns="0" bIns="0"/>
          <a:lstStyle/>
          <a:p>
            <a:pPr lvl="0"/>
            <a:endParaRPr/>
          </a:p>
        </p:txBody>
      </p:sp>
      <p:sp>
        <p:nvSpPr>
          <p:cNvPr id="63" name="Shape 359"/>
          <p:cNvSpPr/>
          <p:nvPr/>
        </p:nvSpPr>
        <p:spPr>
          <a:xfrm>
            <a:off x="3543284" y="4972050"/>
            <a:ext cx="69851" cy="69850"/>
          </a:xfrm>
          <a:prstGeom prst="line">
            <a:avLst/>
          </a:prstGeom>
          <a:ln w="38100">
            <a:solidFill>
              <a:srgbClr val="FF2600"/>
            </a:solidFill>
            <a:round/>
          </a:ln>
        </p:spPr>
        <p:txBody>
          <a:bodyPr lIns="0" tIns="0" rIns="0" bIns="0"/>
          <a:lstStyle/>
          <a:p>
            <a:pPr lvl="0"/>
            <a:endParaRPr/>
          </a:p>
        </p:txBody>
      </p:sp>
      <p:grpSp>
        <p:nvGrpSpPr>
          <p:cNvPr id="64" name="Group 363"/>
          <p:cNvGrpSpPr/>
          <p:nvPr/>
        </p:nvGrpSpPr>
        <p:grpSpPr>
          <a:xfrm rot="3540000">
            <a:off x="-1123712" y="4308838"/>
            <a:ext cx="3962401" cy="1220054"/>
            <a:chOff x="0" y="0"/>
            <a:chExt cx="3962400" cy="1220052"/>
          </a:xfrm>
        </p:grpSpPr>
        <p:sp>
          <p:nvSpPr>
            <p:cNvPr id="65" name="Shape 360"/>
            <p:cNvSpPr/>
            <p:nvPr/>
          </p:nvSpPr>
          <p:spPr>
            <a:xfrm>
              <a:off x="0" y="171447"/>
              <a:ext cx="3962400" cy="10486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710" y="1949"/>
                    <a:pt x="6625" y="8110"/>
                    <a:pt x="10228" y="11697"/>
                  </a:cubicBezTo>
                  <a:cubicBezTo>
                    <a:pt x="13830" y="15284"/>
                    <a:pt x="19234" y="19573"/>
                    <a:pt x="21600" y="21600"/>
                  </a:cubicBezTo>
                </a:path>
              </a:pathLst>
            </a:custGeom>
            <a:noFill/>
            <a:ln w="76200" cap="flat">
              <a:solidFill>
                <a:srgbClr val="4349AA"/>
              </a:solidFill>
              <a:prstDash val="solid"/>
              <a:round/>
            </a:ln>
            <a:effectLst/>
          </p:spPr>
          <p:txBody>
            <a:bodyPr wrap="square" lIns="0" tIns="0" rIns="0" bIns="0" numCol="1" anchor="t">
              <a:noAutofit/>
            </a:bodyPr>
            <a:lstStyle/>
            <a:p>
              <a:pPr lvl="0"/>
              <a:endParaRPr/>
            </a:p>
          </p:txBody>
        </p:sp>
        <p:sp>
          <p:nvSpPr>
            <p:cNvPr id="66" name="Shape 361"/>
            <p:cNvSpPr/>
            <p:nvPr/>
          </p:nvSpPr>
          <p:spPr>
            <a:xfrm rot="900000">
              <a:off x="785244" y="40417"/>
              <a:ext cx="369638" cy="435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08" y="0"/>
                  </a:lnTo>
                  <a:lnTo>
                    <a:pt x="21600" y="21600"/>
                  </a:lnTo>
                  <a:close/>
                </a:path>
              </a:pathLst>
            </a:custGeom>
            <a:solidFill>
              <a:srgbClr val="4349AA"/>
            </a:solidFill>
            <a:ln w="9525" cap="flat">
              <a:solidFill>
                <a:srgbClr val="4349AA"/>
              </a:solidFill>
              <a:prstDash val="solid"/>
              <a:miter lim="400000"/>
            </a:ln>
            <a:effectLst/>
          </p:spPr>
          <p:txBody>
            <a:bodyPr wrap="square" lIns="0" tIns="0" rIns="0" bIns="0" numCol="1" anchor="t">
              <a:noAutofit/>
            </a:bodyPr>
            <a:lstStyle/>
            <a:p>
              <a:pPr lvl="0"/>
              <a:endParaRPr/>
            </a:p>
          </p:txBody>
        </p:sp>
        <p:sp>
          <p:nvSpPr>
            <p:cNvPr id="67" name="Shape 362"/>
            <p:cNvSpPr/>
            <p:nvPr/>
          </p:nvSpPr>
          <p:spPr>
            <a:xfrm rot="420000">
              <a:off x="2363552" y="480531"/>
              <a:ext cx="369638" cy="4353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08" y="0"/>
                  </a:lnTo>
                  <a:lnTo>
                    <a:pt x="21600" y="21600"/>
                  </a:lnTo>
                  <a:close/>
                </a:path>
              </a:pathLst>
            </a:custGeom>
            <a:solidFill>
              <a:srgbClr val="4349AA"/>
            </a:solidFill>
            <a:ln w="9525" cap="flat">
              <a:solidFill>
                <a:srgbClr val="4349AA"/>
              </a:solidFill>
              <a:prstDash val="solid"/>
              <a:miter lim="400000"/>
            </a:ln>
            <a:effectLst/>
          </p:spPr>
          <p:txBody>
            <a:bodyPr wrap="square" lIns="0" tIns="0" rIns="0" bIns="0" numCol="1" anchor="t">
              <a:noAutofit/>
            </a:bodyPr>
            <a:lstStyle/>
            <a:p>
              <a:pPr lvl="0"/>
              <a:endParaRPr/>
            </a:p>
          </p:txBody>
        </p:sp>
      </p:grpSp>
      <p:sp>
        <p:nvSpPr>
          <p:cNvPr id="68" name="Shape 364"/>
          <p:cNvSpPr/>
          <p:nvPr/>
        </p:nvSpPr>
        <p:spPr>
          <a:xfrm>
            <a:off x="774387" y="4086591"/>
            <a:ext cx="1779885" cy="815608"/>
          </a:xfrm>
          <a:prstGeom prst="rect">
            <a:avLst/>
          </a:prstGeom>
          <a:solidFill>
            <a:srgbClr val="94E3FE"/>
          </a:solidFill>
          <a:ln w="12700">
            <a:miter lim="400000"/>
          </a:ln>
          <a:extLst>
            <a:ext uri="{C572A759-6A51-4108-AA02-DFA0A04FC94B}">
              <ma14:wrappingTextBoxFlag xmlns:ma14="http://schemas.microsoft.com/office/mac/drawingml/2011/main" val="1"/>
            </a:ext>
          </a:extLst>
        </p:spPr>
        <p:txBody>
          <a:bodyPr wrap="square" lIns="38100" tIns="38100" rIns="38100" bIns="38100">
            <a:spAutoFit/>
          </a:bodyPr>
          <a:lstStyle>
            <a:lvl1pPr algn="ctr" defTabSz="914400">
              <a:buClr>
                <a:srgbClr val="4349AA"/>
              </a:buClr>
              <a:defRPr sz="2400" b="1">
                <a:solidFill>
                  <a:srgbClr val="E32400"/>
                </a:solidFill>
                <a:uFill>
                  <a:solidFill>
                    <a:srgbClr val="E32400"/>
                  </a:solidFill>
                </a:uFill>
                <a:latin typeface="+mn-lt"/>
                <a:ea typeface="+mn-ea"/>
                <a:cs typeface="+mn-cs"/>
                <a:sym typeface="Times"/>
              </a:defRPr>
            </a:lvl1pPr>
          </a:lstStyle>
          <a:p>
            <a:pPr lvl="0">
              <a:defRPr sz="1800" b="0">
                <a:solidFill>
                  <a:srgbClr val="000000"/>
                </a:solidFill>
                <a:uFillTx/>
              </a:defRPr>
            </a:pPr>
            <a:r>
              <a:rPr sz="2400" b="1" dirty="0">
                <a:solidFill>
                  <a:srgbClr val="E32400"/>
                </a:solidFill>
                <a:uFill>
                  <a:solidFill>
                    <a:srgbClr val="E32400"/>
                  </a:solidFill>
                </a:uFill>
                <a:latin typeface="Helvetica"/>
                <a:cs typeface="Helvetica"/>
              </a:rPr>
              <a:t>Cascadia megathrust</a:t>
            </a:r>
          </a:p>
        </p:txBody>
      </p:sp>
      <p:sp>
        <p:nvSpPr>
          <p:cNvPr id="69" name="Shape 365"/>
          <p:cNvSpPr/>
          <p:nvPr/>
        </p:nvSpPr>
        <p:spPr>
          <a:xfrm>
            <a:off x="508000" y="-63500"/>
            <a:ext cx="5585664" cy="136960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4800">
                <a:solidFill>
                  <a:srgbClr val="5E30EB"/>
                </a:solidFill>
                <a:uFill>
                  <a:solidFill>
                    <a:srgbClr val="5E30EB"/>
                  </a:solidFill>
                </a:uFill>
                <a:latin typeface="+mn-lt"/>
                <a:ea typeface="+mn-ea"/>
                <a:cs typeface="+mn-cs"/>
                <a:sym typeface="Times"/>
              </a:defRPr>
            </a:lvl1pPr>
          </a:lstStyle>
          <a:p>
            <a:pPr lvl="0">
              <a:defRPr sz="1800">
                <a:solidFill>
                  <a:srgbClr val="000000"/>
                </a:solidFill>
                <a:uFillTx/>
              </a:defRPr>
            </a:pPr>
            <a:r>
              <a:rPr sz="4800" dirty="0">
                <a:solidFill>
                  <a:srgbClr val="5E30EB"/>
                </a:solidFill>
                <a:uFill>
                  <a:solidFill>
                    <a:srgbClr val="5E30EB"/>
                  </a:solidFill>
                </a:uFill>
                <a:latin typeface="Helvetica"/>
                <a:cs typeface="Helvetica"/>
              </a:rPr>
              <a:t>Crustal </a:t>
            </a:r>
            <a:r>
              <a:rPr sz="4800" dirty="0" smtClean="0">
                <a:solidFill>
                  <a:srgbClr val="5E30EB"/>
                </a:solidFill>
                <a:uFill>
                  <a:solidFill>
                    <a:srgbClr val="5E30EB"/>
                  </a:solidFill>
                </a:uFill>
                <a:latin typeface="Helvetica"/>
                <a:cs typeface="Helvetica"/>
              </a:rPr>
              <a:t>earthquakes</a:t>
            </a:r>
            <a:endParaRPr lang="en-US" sz="4800" dirty="0" smtClean="0">
              <a:solidFill>
                <a:srgbClr val="5E30EB"/>
              </a:solidFill>
              <a:uFill>
                <a:solidFill>
                  <a:srgbClr val="5E30EB"/>
                </a:solidFill>
              </a:uFill>
              <a:latin typeface="Helvetica"/>
              <a:cs typeface="Helvetica"/>
            </a:endParaRPr>
          </a:p>
          <a:p>
            <a:pPr lvl="0">
              <a:defRPr sz="1800">
                <a:solidFill>
                  <a:srgbClr val="000000"/>
                </a:solidFill>
                <a:uFillTx/>
              </a:defRPr>
            </a:pPr>
            <a:r>
              <a:rPr lang="en-US" sz="3600" b="1" dirty="0" smtClean="0">
                <a:solidFill>
                  <a:srgbClr val="000000"/>
                </a:solidFill>
                <a:uFillTx/>
                <a:latin typeface="Helvetica"/>
                <a:cs typeface="Helvetica"/>
              </a:rPr>
              <a:t>Type 3</a:t>
            </a:r>
            <a:endParaRPr sz="3600" b="1" dirty="0">
              <a:solidFill>
                <a:srgbClr val="5E30EB"/>
              </a:solidFill>
              <a:uFill>
                <a:solidFill>
                  <a:srgbClr val="5E30EB"/>
                </a:solidFill>
              </a:uFill>
              <a:latin typeface="Helvetica"/>
              <a:cs typeface="Helvetica"/>
            </a:endParaRPr>
          </a:p>
        </p:txBody>
      </p:sp>
      <p:sp>
        <p:nvSpPr>
          <p:cNvPr id="70" name="Shape 366"/>
          <p:cNvSpPr/>
          <p:nvPr/>
        </p:nvSpPr>
        <p:spPr>
          <a:xfrm>
            <a:off x="4229097" y="5321012"/>
            <a:ext cx="569985" cy="12578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317500">
              <a:defRPr sz="7200">
                <a:solidFill>
                  <a:srgbClr val="BE38F3"/>
                </a:solidFill>
                <a:latin typeface="+mj-lt"/>
                <a:ea typeface="+mj-ea"/>
                <a:cs typeface="+mj-cs"/>
                <a:sym typeface="Chalkboard"/>
              </a:defRPr>
            </a:lvl1pPr>
          </a:lstStyle>
          <a:p>
            <a:pPr lvl="0">
              <a:defRPr sz="1800">
                <a:solidFill>
                  <a:srgbClr val="000000"/>
                </a:solidFill>
              </a:defRPr>
            </a:pPr>
            <a:r>
              <a:rPr sz="7200">
                <a:solidFill>
                  <a:srgbClr val="BE38F3"/>
                </a:solidFill>
              </a:rPr>
              <a:t>*</a:t>
            </a:r>
          </a:p>
        </p:txBody>
      </p:sp>
      <p:sp>
        <p:nvSpPr>
          <p:cNvPr id="71" name="Shape 367"/>
          <p:cNvSpPr/>
          <p:nvPr/>
        </p:nvSpPr>
        <p:spPr>
          <a:xfrm>
            <a:off x="4851397" y="3631912"/>
            <a:ext cx="569985" cy="12578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317500">
              <a:defRPr sz="7200">
                <a:solidFill>
                  <a:srgbClr val="BE38F3"/>
                </a:solidFill>
                <a:latin typeface="+mj-lt"/>
                <a:ea typeface="+mj-ea"/>
                <a:cs typeface="+mj-cs"/>
                <a:sym typeface="Chalkboard"/>
              </a:defRPr>
            </a:lvl1pPr>
          </a:lstStyle>
          <a:p>
            <a:pPr lvl="0">
              <a:defRPr sz="1800">
                <a:solidFill>
                  <a:srgbClr val="000000"/>
                </a:solidFill>
              </a:defRPr>
            </a:pPr>
            <a:r>
              <a:rPr sz="7200">
                <a:solidFill>
                  <a:srgbClr val="BE38F3"/>
                </a:solidFill>
              </a:rPr>
              <a:t>*</a:t>
            </a:r>
          </a:p>
        </p:txBody>
      </p:sp>
    </p:spTree>
    <p:extLst>
      <p:ext uri="{BB962C8B-B14F-4D97-AF65-F5344CB8AC3E}">
        <p14:creationId xmlns:p14="http://schemas.microsoft.com/office/powerpoint/2010/main" val="120416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861" t="7594" r="4625" b="5990"/>
          <a:stretch/>
        </p:blipFill>
        <p:spPr>
          <a:xfrm>
            <a:off x="0" y="0"/>
            <a:ext cx="2645301" cy="1880681"/>
          </a:xfrm>
          <a:prstGeom prst="rect">
            <a:avLst/>
          </a:prstGeom>
        </p:spPr>
      </p:pic>
      <p:sp>
        <p:nvSpPr>
          <p:cNvPr id="3" name="Title 1"/>
          <p:cNvSpPr>
            <a:spLocks noGrp="1"/>
          </p:cNvSpPr>
          <p:nvPr>
            <p:ph type="title"/>
          </p:nvPr>
        </p:nvSpPr>
        <p:spPr>
          <a:xfrm>
            <a:off x="3020978" y="122407"/>
            <a:ext cx="6046551" cy="1600200"/>
          </a:xfrm>
        </p:spPr>
        <p:txBody>
          <a:bodyPr>
            <a:normAutofit fontScale="90000"/>
          </a:bodyPr>
          <a:lstStyle/>
          <a:p>
            <a:pPr lvl="0"/>
            <a:r>
              <a:rPr lang="en-US" sz="4800" dirty="0">
                <a:solidFill>
                  <a:srgbClr val="0000FF"/>
                </a:solidFill>
                <a:uFill>
                  <a:solidFill>
                    <a:srgbClr val="FFFBB9"/>
                  </a:solidFill>
                </a:uFill>
                <a:latin typeface="Helvetica"/>
                <a:cs typeface="Helvetica"/>
              </a:rPr>
              <a:t>Approximate 50-year probabilities</a:t>
            </a:r>
            <a:br>
              <a:rPr lang="en-US" sz="4800" dirty="0">
                <a:solidFill>
                  <a:srgbClr val="0000FF"/>
                </a:solidFill>
                <a:uFill>
                  <a:solidFill>
                    <a:srgbClr val="FFFBB9"/>
                  </a:solidFill>
                </a:uFill>
                <a:latin typeface="Helvetica"/>
                <a:cs typeface="Helvetica"/>
              </a:rPr>
            </a:br>
            <a:endParaRPr lang="en-US" dirty="0">
              <a:solidFill>
                <a:srgbClr val="0000FF"/>
              </a:solidFill>
              <a:latin typeface="Helvetica"/>
              <a:cs typeface="Helvetica"/>
            </a:endParaRPr>
          </a:p>
        </p:txBody>
      </p:sp>
      <p:sp>
        <p:nvSpPr>
          <p:cNvPr id="4" name="Text Placeholder 2"/>
          <p:cNvSpPr>
            <a:spLocks noGrp="1"/>
          </p:cNvSpPr>
          <p:nvPr>
            <p:ph type="body" idx="1"/>
          </p:nvPr>
        </p:nvSpPr>
        <p:spPr>
          <a:xfrm>
            <a:off x="518268" y="2299367"/>
            <a:ext cx="8274455" cy="4458113"/>
          </a:xfrm>
        </p:spPr>
        <p:txBody>
          <a:bodyPr>
            <a:normAutofit/>
          </a:bodyPr>
          <a:lstStyle/>
          <a:p>
            <a:pPr lvl="0"/>
            <a:r>
              <a:rPr lang="es-ES_tradnl" sz="3200" dirty="0">
                <a:uFill>
                  <a:solidFill>
                    <a:srgbClr val="F1C9FE"/>
                  </a:solidFill>
                </a:uFill>
                <a:latin typeface="Helvetica"/>
                <a:cs typeface="Helvetica"/>
              </a:rPr>
              <a:t>Cascadia M9:  </a:t>
            </a:r>
            <a:r>
              <a:rPr lang="es-ES_tradnl" sz="3200" dirty="0">
                <a:uFill>
                  <a:solidFill>
                    <a:srgbClr val="FFFC41"/>
                  </a:solidFill>
                </a:uFill>
                <a:latin typeface="Helvetica"/>
                <a:cs typeface="Helvetica"/>
              </a:rPr>
              <a:t>14%</a:t>
            </a:r>
          </a:p>
          <a:p>
            <a:r>
              <a:rPr lang="es-ES_tradnl" sz="3200" dirty="0" err="1" smtClean="0">
                <a:uFill>
                  <a:solidFill>
                    <a:srgbClr val="F1C9FE"/>
                  </a:solidFill>
                </a:uFill>
                <a:latin typeface="Helvetica"/>
                <a:cs typeface="Helvetica"/>
              </a:rPr>
              <a:t>Southern</a:t>
            </a:r>
            <a:r>
              <a:rPr lang="es-ES_tradnl" sz="3200" dirty="0" smtClean="0">
                <a:uFill>
                  <a:solidFill>
                    <a:srgbClr val="F1C9FE"/>
                  </a:solidFill>
                </a:uFill>
                <a:latin typeface="Helvetica"/>
                <a:cs typeface="Helvetica"/>
              </a:rPr>
              <a:t> </a:t>
            </a:r>
            <a:r>
              <a:rPr lang="es-ES_tradnl" sz="3200" dirty="0">
                <a:uFill>
                  <a:solidFill>
                    <a:srgbClr val="F1C9FE"/>
                  </a:solidFill>
                </a:uFill>
                <a:latin typeface="Helvetica"/>
                <a:cs typeface="Helvetica"/>
              </a:rPr>
              <a:t>Cascadia M8-9:</a:t>
            </a:r>
            <a:r>
              <a:rPr lang="es-ES_tradnl" sz="3200" dirty="0">
                <a:uFill>
                  <a:solidFill>
                    <a:srgbClr val="FFFFFF"/>
                  </a:solidFill>
                </a:uFill>
                <a:latin typeface="Helvetica"/>
                <a:cs typeface="Helvetica"/>
              </a:rPr>
              <a:t>  </a:t>
            </a:r>
            <a:r>
              <a:rPr lang="es-ES_tradnl" sz="3200" dirty="0">
                <a:uFill>
                  <a:solidFill>
                    <a:srgbClr val="FFFC41"/>
                  </a:solidFill>
                </a:uFill>
                <a:latin typeface="Helvetica"/>
                <a:cs typeface="Helvetica"/>
              </a:rPr>
              <a:t>25-40</a:t>
            </a:r>
            <a:r>
              <a:rPr lang="es-ES_tradnl" sz="3200" dirty="0" smtClean="0">
                <a:uFill>
                  <a:solidFill>
                    <a:srgbClr val="FFFC41"/>
                  </a:solidFill>
                </a:uFill>
                <a:latin typeface="Helvetica"/>
                <a:cs typeface="Helvetica"/>
              </a:rPr>
              <a:t>%</a:t>
            </a:r>
          </a:p>
          <a:p>
            <a:pPr marL="571500" lvl="2" indent="-571500">
              <a:spcBef>
                <a:spcPts val="1000"/>
              </a:spcBef>
              <a:buSzPct val="60000"/>
              <a:buFont typeface="Zapf Dingbats"/>
              <a:buChar char="✦"/>
            </a:pPr>
            <a:r>
              <a:rPr lang="es-ES_tradnl" sz="3200" dirty="0" err="1" smtClean="0">
                <a:solidFill>
                  <a:srgbClr val="660066"/>
                </a:solidFill>
                <a:latin typeface="Helvetica"/>
                <a:cs typeface="Helvetica"/>
              </a:rPr>
              <a:t>Puget</a:t>
            </a:r>
            <a:r>
              <a:rPr lang="es-ES_tradnl" sz="3200" dirty="0" smtClean="0">
                <a:solidFill>
                  <a:srgbClr val="660066"/>
                </a:solidFill>
                <a:latin typeface="Helvetica"/>
                <a:cs typeface="Helvetica"/>
              </a:rPr>
              <a:t> </a:t>
            </a:r>
            <a:r>
              <a:rPr lang="es-ES_tradnl" sz="3200" dirty="0" err="1" smtClean="0">
                <a:solidFill>
                  <a:srgbClr val="660066"/>
                </a:solidFill>
                <a:latin typeface="Helvetica"/>
                <a:cs typeface="Helvetica"/>
              </a:rPr>
              <a:t>Sound</a:t>
            </a:r>
            <a:r>
              <a:rPr lang="es-ES_tradnl" sz="3200" dirty="0" smtClean="0">
                <a:solidFill>
                  <a:srgbClr val="660066"/>
                </a:solidFill>
                <a:latin typeface="Helvetica"/>
                <a:cs typeface="Helvetica"/>
              </a:rPr>
              <a:t> and I-5 </a:t>
            </a:r>
            <a:r>
              <a:rPr lang="es-ES_tradnl" sz="3200" dirty="0" err="1" smtClean="0">
                <a:solidFill>
                  <a:srgbClr val="660066"/>
                </a:solidFill>
                <a:latin typeface="Helvetica"/>
                <a:cs typeface="Helvetica"/>
              </a:rPr>
              <a:t>corridor</a:t>
            </a:r>
            <a:endParaRPr lang="es-ES_tradnl" sz="3200" dirty="0">
              <a:solidFill>
                <a:srgbClr val="660066"/>
              </a:solidFill>
              <a:latin typeface="Helvetica"/>
              <a:cs typeface="Helvetica"/>
            </a:endParaRPr>
          </a:p>
          <a:p>
            <a:pPr lvl="1"/>
            <a:r>
              <a:rPr lang="es-ES_tradnl" sz="2800" dirty="0" err="1">
                <a:latin typeface="Helvetica"/>
                <a:cs typeface="Helvetica"/>
              </a:rPr>
              <a:t>Shallow</a:t>
            </a:r>
            <a:r>
              <a:rPr lang="es-ES_tradnl" sz="2800" dirty="0">
                <a:latin typeface="Helvetica"/>
                <a:cs typeface="Helvetica"/>
              </a:rPr>
              <a:t> Seattle </a:t>
            </a:r>
            <a:r>
              <a:rPr lang="es-ES_tradnl" sz="2800" dirty="0" err="1">
                <a:latin typeface="Helvetica"/>
                <a:cs typeface="Helvetica"/>
              </a:rPr>
              <a:t>Fault</a:t>
            </a:r>
            <a:r>
              <a:rPr lang="es-ES_tradnl" sz="2800" dirty="0">
                <a:latin typeface="Helvetica"/>
                <a:cs typeface="Helvetica"/>
              </a:rPr>
              <a:t> M ≥ 6.5: </a:t>
            </a:r>
            <a:r>
              <a:rPr lang="es-ES_tradnl" sz="2800" dirty="0">
                <a:uFill>
                  <a:solidFill>
                    <a:srgbClr val="FFFC41"/>
                  </a:solidFill>
                </a:uFill>
                <a:latin typeface="Helvetica"/>
                <a:cs typeface="Helvetica"/>
              </a:rPr>
              <a:t>5%</a:t>
            </a:r>
          </a:p>
          <a:p>
            <a:pPr lvl="1"/>
            <a:r>
              <a:rPr lang="es-ES_tradnl" sz="2800" dirty="0" err="1">
                <a:latin typeface="Helvetica"/>
                <a:cs typeface="Helvetica"/>
              </a:rPr>
              <a:t>Shallow</a:t>
            </a:r>
            <a:r>
              <a:rPr lang="es-ES_tradnl" sz="2800" dirty="0">
                <a:latin typeface="Helvetica"/>
                <a:cs typeface="Helvetica"/>
              </a:rPr>
              <a:t> M ≥ 6.5 in </a:t>
            </a:r>
            <a:r>
              <a:rPr lang="es-ES_tradnl" sz="2800" dirty="0" err="1">
                <a:latin typeface="Helvetica"/>
                <a:cs typeface="Helvetica"/>
              </a:rPr>
              <a:t>entire</a:t>
            </a:r>
            <a:r>
              <a:rPr lang="es-ES_tradnl" sz="2800" dirty="0">
                <a:latin typeface="Helvetica"/>
                <a:cs typeface="Helvetica"/>
              </a:rPr>
              <a:t> </a:t>
            </a:r>
            <a:r>
              <a:rPr lang="es-ES_tradnl" sz="2800" dirty="0" smtClean="0">
                <a:latin typeface="Helvetica"/>
                <a:cs typeface="Helvetica"/>
              </a:rPr>
              <a:t>PS </a:t>
            </a:r>
            <a:r>
              <a:rPr lang="es-ES_tradnl" sz="2800" dirty="0" err="1" smtClean="0">
                <a:latin typeface="Helvetica"/>
                <a:cs typeface="Helvetica"/>
              </a:rPr>
              <a:t>area</a:t>
            </a:r>
            <a:r>
              <a:rPr lang="es-ES_tradnl" sz="2800" dirty="0">
                <a:latin typeface="Helvetica"/>
                <a:cs typeface="Helvetica"/>
              </a:rPr>
              <a:t>: </a:t>
            </a:r>
            <a:r>
              <a:rPr lang="es-ES_tradnl" sz="2800" dirty="0">
                <a:uFill>
                  <a:solidFill>
                    <a:srgbClr val="FFFC41"/>
                  </a:solidFill>
                </a:uFill>
                <a:latin typeface="Helvetica"/>
                <a:cs typeface="Helvetica"/>
              </a:rPr>
              <a:t>15%</a:t>
            </a:r>
          </a:p>
          <a:p>
            <a:pPr lvl="0"/>
            <a:r>
              <a:rPr lang="nl-NL" sz="3200" dirty="0" err="1">
                <a:uFill>
                  <a:solidFill>
                    <a:srgbClr val="FF4013"/>
                  </a:solidFill>
                </a:uFill>
                <a:latin typeface="Helvetica"/>
                <a:cs typeface="Helvetica"/>
              </a:rPr>
              <a:t>Deep</a:t>
            </a:r>
            <a:r>
              <a:rPr lang="nl-NL" sz="3200" dirty="0">
                <a:uFill>
                  <a:solidFill>
                    <a:srgbClr val="FF4013"/>
                  </a:solidFill>
                </a:uFill>
                <a:latin typeface="Helvetica"/>
                <a:cs typeface="Helvetica"/>
              </a:rPr>
              <a:t> M ≥ 6.5: </a:t>
            </a:r>
            <a:r>
              <a:rPr lang="nl-NL" sz="3200" dirty="0">
                <a:uFill>
                  <a:solidFill>
                    <a:srgbClr val="FFFC41"/>
                  </a:solidFill>
                </a:uFill>
                <a:latin typeface="Helvetica"/>
                <a:cs typeface="Helvetica"/>
              </a:rPr>
              <a:t>84</a:t>
            </a:r>
            <a:r>
              <a:rPr lang="nl-NL" sz="3200" dirty="0" smtClean="0">
                <a:uFill>
                  <a:solidFill>
                    <a:srgbClr val="FFFC41"/>
                  </a:solidFill>
                </a:uFill>
                <a:latin typeface="Helvetica"/>
                <a:cs typeface="Helvetica"/>
              </a:rPr>
              <a:t>%</a:t>
            </a:r>
            <a:endParaRPr lang="nl-NL" sz="3200" dirty="0" smtClean="0">
              <a:uFill>
                <a:solidFill>
                  <a:srgbClr val="FFFFFF"/>
                </a:solidFill>
              </a:uFill>
              <a:latin typeface="Helvetica"/>
              <a:cs typeface="Helvetica"/>
            </a:endParaRPr>
          </a:p>
          <a:p>
            <a:pPr lvl="1"/>
            <a:r>
              <a:rPr lang="nl-NL" sz="2800" dirty="0" smtClean="0">
                <a:uFill>
                  <a:solidFill>
                    <a:srgbClr val="FFFFFF"/>
                  </a:solidFill>
                </a:uFill>
                <a:latin typeface="Helvetica"/>
                <a:cs typeface="Helvetica"/>
              </a:rPr>
              <a:t>(</a:t>
            </a:r>
            <a:r>
              <a:rPr lang="nl-NL" sz="2800" dirty="0">
                <a:uFill>
                  <a:solidFill>
                    <a:srgbClr val="FFFFFF"/>
                  </a:solidFill>
                </a:uFill>
                <a:latin typeface="Helvetica"/>
                <a:cs typeface="Helvetica"/>
              </a:rPr>
              <a:t>1949, 1965, </a:t>
            </a:r>
            <a:r>
              <a:rPr lang="nl-NL" sz="2800" dirty="0" smtClean="0">
                <a:uFill>
                  <a:solidFill>
                    <a:srgbClr val="FFFFFF"/>
                  </a:solidFill>
                </a:uFill>
                <a:latin typeface="Helvetica"/>
                <a:cs typeface="Helvetica"/>
              </a:rPr>
              <a:t>2001, plus smaller events)</a:t>
            </a:r>
            <a:endParaRPr lang="nl-NL" sz="2800" dirty="0">
              <a:uFill>
                <a:solidFill>
                  <a:srgbClr val="FFFFFF"/>
                </a:solidFill>
              </a:uFill>
              <a:latin typeface="Helvetica"/>
              <a:cs typeface="Helvetica"/>
            </a:endParaRPr>
          </a:p>
          <a:p>
            <a:pPr marL="0" indent="0">
              <a:buNone/>
            </a:pPr>
            <a:endParaRPr lang="en-US" sz="3200" dirty="0">
              <a:latin typeface="Helvetica"/>
              <a:cs typeface="Helvetica"/>
            </a:endParaRPr>
          </a:p>
        </p:txBody>
      </p:sp>
    </p:spTree>
    <p:extLst>
      <p:ext uri="{BB962C8B-B14F-4D97-AF65-F5344CB8AC3E}">
        <p14:creationId xmlns:p14="http://schemas.microsoft.com/office/powerpoint/2010/main" val="109982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10"/>
          <p:cNvSpPr>
            <a:spLocks noGrp="1"/>
          </p:cNvSpPr>
          <p:nvPr>
            <p:ph type="title"/>
          </p:nvPr>
        </p:nvSpPr>
        <p:spPr>
          <a:xfrm>
            <a:off x="819484" y="173789"/>
            <a:ext cx="7669463" cy="825500"/>
          </a:xfrm>
          <a:prstGeom prst="rect">
            <a:avLst/>
          </a:prstGeom>
        </p:spPr>
        <p:txBody>
          <a:bodyPr>
            <a:normAutofit/>
          </a:bodyPr>
          <a:lstStyle>
            <a:lvl1pPr>
              <a:defRPr>
                <a:solidFill>
                  <a:srgbClr val="FFF995"/>
                </a:solidFill>
                <a:uFill>
                  <a:solidFill>
                    <a:srgbClr val="FFF995"/>
                  </a:solidFill>
                </a:uFill>
                <a:latin typeface="Helvetica"/>
                <a:ea typeface="Helvetica"/>
                <a:cs typeface="Helvetica"/>
                <a:sym typeface="Helvetica"/>
              </a:defRPr>
            </a:lvl1pPr>
          </a:lstStyle>
          <a:p>
            <a:pPr lvl="0">
              <a:defRPr sz="1800">
                <a:solidFill>
                  <a:srgbClr val="000000"/>
                </a:solidFill>
                <a:effectLst/>
                <a:uFillTx/>
              </a:defRPr>
            </a:pPr>
            <a:r>
              <a:rPr sz="4400" dirty="0">
                <a:solidFill>
                  <a:srgbClr val="0000FF"/>
                </a:solidFill>
                <a:uFill>
                  <a:solidFill>
                    <a:srgbClr val="FFF995"/>
                  </a:solidFill>
                </a:uFill>
              </a:rPr>
              <a:t>Cascadian </a:t>
            </a:r>
            <a:r>
              <a:rPr lang="en-US" sz="4400" dirty="0" smtClean="0">
                <a:solidFill>
                  <a:srgbClr val="0000FF"/>
                </a:solidFill>
                <a:uFill>
                  <a:solidFill>
                    <a:srgbClr val="FFF995"/>
                  </a:solidFill>
                </a:uFill>
              </a:rPr>
              <a:t>EEW </a:t>
            </a:r>
            <a:r>
              <a:rPr sz="4400" dirty="0" smtClean="0">
                <a:solidFill>
                  <a:srgbClr val="0000FF"/>
                </a:solidFill>
                <a:uFill>
                  <a:solidFill>
                    <a:srgbClr val="FFF995"/>
                  </a:solidFill>
                </a:uFill>
              </a:rPr>
              <a:t>Capabilities</a:t>
            </a:r>
            <a:endParaRPr sz="4400" dirty="0">
              <a:solidFill>
                <a:srgbClr val="0000FF"/>
              </a:solidFill>
              <a:uFill>
                <a:solidFill>
                  <a:srgbClr val="FFF995"/>
                </a:solidFill>
              </a:uFill>
            </a:endParaRPr>
          </a:p>
        </p:txBody>
      </p:sp>
      <p:sp>
        <p:nvSpPr>
          <p:cNvPr id="3" name="Shape 411"/>
          <p:cNvSpPr>
            <a:spLocks noGrp="1"/>
          </p:cNvSpPr>
          <p:nvPr>
            <p:ph type="body" idx="1"/>
          </p:nvPr>
        </p:nvSpPr>
        <p:spPr>
          <a:xfrm>
            <a:off x="114300" y="1270000"/>
            <a:ext cx="9169400" cy="5588000"/>
          </a:xfrm>
          <a:prstGeom prst="rect">
            <a:avLst/>
          </a:prstGeom>
        </p:spPr>
        <p:txBody>
          <a:bodyPr/>
          <a:lstStyle/>
          <a:p>
            <a:pPr marL="381000" lvl="0" indent="-381000">
              <a:buSzPct val="125000"/>
              <a:buChar char="•"/>
              <a:defRPr sz="1800">
                <a:solidFill>
                  <a:srgbClr val="000000"/>
                </a:solidFill>
                <a:effectLst/>
                <a:uFillTx/>
              </a:defRPr>
            </a:pPr>
            <a:r>
              <a:rPr sz="3200" dirty="0">
                <a:solidFill>
                  <a:srgbClr val="660066"/>
                </a:solidFill>
                <a:uFill>
                  <a:solidFill>
                    <a:srgbClr val="FFAC46"/>
                  </a:solidFill>
                </a:uFill>
                <a:latin typeface="Helvetica"/>
                <a:ea typeface="Helvetica"/>
                <a:cs typeface="Helvetica"/>
                <a:sym typeface="Helvetica"/>
              </a:rPr>
              <a:t>Megathrust Earthquakes</a:t>
            </a:r>
          </a:p>
          <a:p>
            <a:pPr marL="990600" lvl="1" indent="-381000">
              <a:buSzPct val="125000"/>
              <a:buChar char="•"/>
              <a:defRPr sz="1800">
                <a:solidFill>
                  <a:srgbClr val="000000"/>
                </a:solidFill>
                <a:uFillTx/>
              </a:defRPr>
            </a:pPr>
            <a:r>
              <a:rPr sz="2800" dirty="0">
                <a:solidFill>
                  <a:schemeClr val="tx1"/>
                </a:solidFill>
                <a:uFill>
                  <a:solidFill>
                    <a:srgbClr val="FFFFFF"/>
                  </a:solidFill>
                </a:uFill>
                <a:latin typeface="Helvetica"/>
                <a:ea typeface="Helvetica"/>
                <a:cs typeface="Helvetica"/>
                <a:sym typeface="Helvetica"/>
              </a:rPr>
              <a:t>1/2 minute to 5 minutes warning to urban centers (depending on quake starting point and location).</a:t>
            </a:r>
          </a:p>
          <a:p>
            <a:pPr marL="990600" lvl="1" indent="-381000">
              <a:buSzPct val="125000"/>
              <a:buChar char="•"/>
              <a:defRPr sz="1800">
                <a:solidFill>
                  <a:srgbClr val="000000"/>
                </a:solidFill>
                <a:uFillTx/>
              </a:defRPr>
            </a:pPr>
            <a:r>
              <a:rPr sz="2800" dirty="0">
                <a:solidFill>
                  <a:schemeClr val="tx1"/>
                </a:solidFill>
                <a:uFill>
                  <a:solidFill>
                    <a:srgbClr val="FFFFFF"/>
                  </a:solidFill>
                </a:uFill>
                <a:latin typeface="Helvetica"/>
                <a:ea typeface="Helvetica"/>
                <a:cs typeface="Helvetica"/>
                <a:sym typeface="Helvetica"/>
              </a:rPr>
              <a:t>Can forecast chance of M7+ growing to M9.</a:t>
            </a:r>
          </a:p>
          <a:p>
            <a:pPr marL="990600" lvl="1" indent="-381000">
              <a:buSzPct val="125000"/>
              <a:buChar char="•"/>
              <a:defRPr sz="1800">
                <a:solidFill>
                  <a:srgbClr val="000000"/>
                </a:solidFill>
                <a:uFillTx/>
              </a:defRPr>
            </a:pPr>
            <a:r>
              <a:rPr sz="2800" dirty="0">
                <a:solidFill>
                  <a:schemeClr val="tx1"/>
                </a:solidFill>
                <a:uFill>
                  <a:solidFill>
                    <a:srgbClr val="FFFFFF"/>
                  </a:solidFill>
                </a:uFill>
                <a:latin typeface="Helvetica"/>
                <a:ea typeface="Helvetica"/>
                <a:cs typeface="Helvetica"/>
                <a:sym typeface="Helvetica"/>
              </a:rPr>
              <a:t>Enhanced tsunami forecasts possible (w/ NOAA).</a:t>
            </a:r>
          </a:p>
          <a:p>
            <a:pPr marL="381000" lvl="0" indent="-381000">
              <a:buSzPct val="125000"/>
              <a:buChar char="•"/>
              <a:defRPr sz="1800">
                <a:solidFill>
                  <a:srgbClr val="000000"/>
                </a:solidFill>
                <a:effectLst/>
                <a:uFillTx/>
              </a:defRPr>
            </a:pPr>
            <a:r>
              <a:rPr lang="en-US" sz="3200" dirty="0" smtClean="0">
                <a:solidFill>
                  <a:srgbClr val="660066"/>
                </a:solidFill>
                <a:uFill>
                  <a:solidFill>
                    <a:srgbClr val="FFAC46"/>
                  </a:solidFill>
                </a:uFill>
                <a:latin typeface="Helvetica"/>
                <a:ea typeface="Helvetica"/>
                <a:cs typeface="Helvetica"/>
                <a:sym typeface="Helvetica"/>
              </a:rPr>
              <a:t>Deep events</a:t>
            </a:r>
            <a:endParaRPr sz="3200" dirty="0" smtClean="0">
              <a:solidFill>
                <a:srgbClr val="660066"/>
              </a:solidFill>
              <a:uFill>
                <a:solidFill>
                  <a:srgbClr val="FFAC46"/>
                </a:solidFill>
              </a:uFill>
              <a:latin typeface="Helvetica"/>
              <a:ea typeface="Helvetica"/>
              <a:cs typeface="Helvetica"/>
              <a:sym typeface="Helvetica"/>
            </a:endParaRPr>
          </a:p>
          <a:p>
            <a:pPr marL="990600" lvl="1" indent="-381000">
              <a:buSzPct val="125000"/>
              <a:buChar char="•"/>
              <a:defRPr sz="1800">
                <a:solidFill>
                  <a:srgbClr val="000000"/>
                </a:solidFill>
                <a:uFillTx/>
              </a:defRPr>
            </a:pPr>
            <a:r>
              <a:rPr lang="en-US" sz="2800" dirty="0" smtClean="0">
                <a:solidFill>
                  <a:schemeClr val="tx1"/>
                </a:solidFill>
                <a:uFill>
                  <a:solidFill>
                    <a:srgbClr val="FFFFFF"/>
                  </a:solidFill>
                </a:uFill>
                <a:latin typeface="Helvetica"/>
                <a:ea typeface="Helvetica"/>
                <a:cs typeface="Helvetica"/>
                <a:sym typeface="Helvetica"/>
              </a:rPr>
              <a:t>10-20s easy</a:t>
            </a:r>
            <a:r>
              <a:rPr sz="2800" dirty="0" smtClean="0">
                <a:solidFill>
                  <a:schemeClr val="tx1"/>
                </a:solidFill>
                <a:uFill>
                  <a:solidFill>
                    <a:srgbClr val="FFFFFF"/>
                  </a:solidFill>
                </a:uFill>
                <a:latin typeface="Helvetica"/>
                <a:ea typeface="Helvetica"/>
                <a:cs typeface="Helvetica"/>
                <a:sym typeface="Helvetica"/>
              </a:rPr>
              <a:t>.</a:t>
            </a:r>
            <a:endParaRPr lang="en-US" sz="2800" dirty="0" smtClean="0">
              <a:solidFill>
                <a:schemeClr val="tx1"/>
              </a:solidFill>
              <a:uFill>
                <a:solidFill>
                  <a:srgbClr val="FFFFFF"/>
                </a:solidFill>
              </a:uFill>
              <a:latin typeface="Helvetica"/>
              <a:ea typeface="Helvetica"/>
              <a:cs typeface="Helvetica"/>
              <a:sym typeface="Helvetica"/>
            </a:endParaRPr>
          </a:p>
          <a:p>
            <a:pPr marL="590550" indent="-381000">
              <a:buSzPct val="125000"/>
              <a:defRPr sz="1800">
                <a:solidFill>
                  <a:srgbClr val="000000"/>
                </a:solidFill>
                <a:uFillTx/>
              </a:defRPr>
            </a:pPr>
            <a:r>
              <a:rPr lang="en-US" sz="3200" dirty="0" smtClean="0">
                <a:solidFill>
                  <a:srgbClr val="660066"/>
                </a:solidFill>
                <a:uFill>
                  <a:solidFill>
                    <a:srgbClr val="FFFFFF"/>
                  </a:solidFill>
                </a:uFill>
                <a:latin typeface="Helvetica"/>
                <a:ea typeface="Helvetica"/>
                <a:cs typeface="Helvetica"/>
                <a:sym typeface="Helvetica"/>
              </a:rPr>
              <a:t>Crustal faults</a:t>
            </a:r>
            <a:endParaRPr lang="en-US" dirty="0">
              <a:solidFill>
                <a:srgbClr val="660066"/>
              </a:solidFill>
              <a:uFill>
                <a:solidFill>
                  <a:srgbClr val="FFFFFF"/>
                </a:solidFill>
              </a:uFill>
              <a:latin typeface="Helvetica"/>
              <a:ea typeface="Helvetica"/>
              <a:cs typeface="Helvetica"/>
              <a:sym typeface="Helvetica"/>
            </a:endParaRPr>
          </a:p>
          <a:p>
            <a:pPr marL="990600" lvl="1" indent="-381000">
              <a:buSzPct val="125000"/>
              <a:defRPr sz="1800">
                <a:solidFill>
                  <a:srgbClr val="000000"/>
                </a:solidFill>
                <a:uFillTx/>
              </a:defRPr>
            </a:pPr>
            <a:r>
              <a:rPr sz="2400" dirty="0" smtClean="0">
                <a:solidFill>
                  <a:schemeClr val="tx1"/>
                </a:solidFill>
                <a:uFill>
                  <a:solidFill>
                    <a:srgbClr val="FFFFFF"/>
                  </a:solidFill>
                </a:uFill>
                <a:latin typeface="Helvetica"/>
                <a:ea typeface="Helvetica"/>
                <a:cs typeface="Helvetica"/>
                <a:sym typeface="Helvetica"/>
              </a:rPr>
              <a:t>“</a:t>
            </a:r>
            <a:r>
              <a:rPr sz="2400" dirty="0">
                <a:solidFill>
                  <a:schemeClr val="tx1"/>
                </a:solidFill>
                <a:uFill>
                  <a:solidFill>
                    <a:srgbClr val="FFFFFF"/>
                  </a:solidFill>
                </a:uFill>
                <a:latin typeface="Helvetica"/>
                <a:ea typeface="Helvetica"/>
                <a:cs typeface="Helvetica"/>
                <a:sym typeface="Helvetica"/>
              </a:rPr>
              <a:t>Blind Zones” </a:t>
            </a:r>
            <a:r>
              <a:rPr lang="en-US" sz="2400" dirty="0" smtClean="0">
                <a:solidFill>
                  <a:schemeClr val="tx1"/>
                </a:solidFill>
                <a:uFill>
                  <a:solidFill>
                    <a:srgbClr val="FFFFFF"/>
                  </a:solidFill>
                </a:uFill>
                <a:latin typeface="Helvetica"/>
                <a:ea typeface="Helvetica"/>
                <a:cs typeface="Helvetica"/>
                <a:sym typeface="Helvetica"/>
              </a:rPr>
              <a:t>can </a:t>
            </a:r>
            <a:r>
              <a:rPr sz="2400" dirty="0" smtClean="0">
                <a:solidFill>
                  <a:schemeClr val="tx1"/>
                </a:solidFill>
                <a:uFill>
                  <a:solidFill>
                    <a:srgbClr val="FFFFFF"/>
                  </a:solidFill>
                </a:uFill>
                <a:latin typeface="Helvetica"/>
                <a:ea typeface="Helvetica"/>
                <a:cs typeface="Helvetica"/>
                <a:sym typeface="Helvetica"/>
              </a:rPr>
              <a:t>limit </a:t>
            </a:r>
            <a:r>
              <a:rPr sz="2400" dirty="0">
                <a:solidFill>
                  <a:schemeClr val="tx1"/>
                </a:solidFill>
                <a:uFill>
                  <a:solidFill>
                    <a:srgbClr val="FFFFFF"/>
                  </a:solidFill>
                </a:uFill>
                <a:latin typeface="Helvetica"/>
                <a:ea typeface="Helvetica"/>
                <a:cs typeface="Helvetica"/>
                <a:sym typeface="Helvetica"/>
              </a:rPr>
              <a:t>usefulness of </a:t>
            </a:r>
            <a:r>
              <a:rPr sz="2400" dirty="0" smtClean="0">
                <a:solidFill>
                  <a:schemeClr val="tx1"/>
                </a:solidFill>
                <a:uFill>
                  <a:solidFill>
                    <a:srgbClr val="FFFFFF"/>
                  </a:solidFill>
                </a:uFill>
                <a:latin typeface="Helvetica"/>
                <a:ea typeface="Helvetica"/>
                <a:cs typeface="Helvetica"/>
                <a:sym typeface="Helvetica"/>
              </a:rPr>
              <a:t>warnings.</a:t>
            </a:r>
            <a:endParaRPr lang="en-US" sz="2400" dirty="0" smtClean="0">
              <a:solidFill>
                <a:schemeClr val="tx1"/>
              </a:solidFill>
              <a:uFill>
                <a:solidFill>
                  <a:srgbClr val="FFFFFF"/>
                </a:solidFill>
              </a:uFill>
              <a:latin typeface="Helvetica"/>
              <a:ea typeface="Helvetica"/>
              <a:cs typeface="Helvetica"/>
              <a:sym typeface="Helvetica"/>
            </a:endParaRPr>
          </a:p>
          <a:p>
            <a:pPr marL="990600" lvl="1" indent="-381000">
              <a:buSzPct val="125000"/>
              <a:defRPr sz="1800">
                <a:solidFill>
                  <a:srgbClr val="000000"/>
                </a:solidFill>
                <a:uFillTx/>
              </a:defRPr>
            </a:pPr>
            <a:r>
              <a:rPr lang="en-US" sz="2400" dirty="0" smtClean="0">
                <a:solidFill>
                  <a:schemeClr val="tx1"/>
                </a:solidFill>
                <a:uFill>
                  <a:solidFill>
                    <a:srgbClr val="FFFFFF"/>
                  </a:solidFill>
                </a:uFill>
                <a:latin typeface="Helvetica"/>
                <a:ea typeface="Helvetica"/>
                <a:cs typeface="Helvetica"/>
                <a:sym typeface="Helvetica"/>
              </a:rPr>
              <a:t>Would benefit from </a:t>
            </a:r>
            <a:r>
              <a:rPr sz="2400" dirty="0" smtClean="0">
                <a:solidFill>
                  <a:schemeClr val="tx1"/>
                </a:solidFill>
                <a:uFill>
                  <a:solidFill>
                    <a:srgbClr val="FFFFFF"/>
                  </a:solidFill>
                </a:uFill>
                <a:latin typeface="Helvetica"/>
                <a:ea typeface="Helvetica"/>
                <a:cs typeface="Helvetica"/>
                <a:sym typeface="Helvetica"/>
              </a:rPr>
              <a:t>denser</a:t>
            </a:r>
            <a:r>
              <a:rPr lang="en-US" sz="2400" dirty="0" smtClean="0">
                <a:solidFill>
                  <a:schemeClr val="tx1"/>
                </a:solidFill>
                <a:uFill>
                  <a:solidFill>
                    <a:srgbClr val="FFFFFF"/>
                  </a:solidFill>
                </a:uFill>
                <a:latin typeface="Helvetica"/>
                <a:ea typeface="Helvetica"/>
                <a:cs typeface="Helvetica"/>
                <a:sym typeface="Helvetica"/>
              </a:rPr>
              <a:t>/better</a:t>
            </a:r>
            <a:r>
              <a:rPr sz="2400" dirty="0" smtClean="0">
                <a:solidFill>
                  <a:schemeClr val="tx1"/>
                </a:solidFill>
                <a:uFill>
                  <a:solidFill>
                    <a:srgbClr val="FFFFFF"/>
                  </a:solidFill>
                </a:uFill>
                <a:latin typeface="Helvetica"/>
                <a:ea typeface="Helvetica"/>
                <a:cs typeface="Helvetica"/>
                <a:sym typeface="Helvetica"/>
              </a:rPr>
              <a:t> </a:t>
            </a:r>
            <a:r>
              <a:rPr sz="2400" dirty="0">
                <a:solidFill>
                  <a:schemeClr val="tx1"/>
                </a:solidFill>
                <a:uFill>
                  <a:solidFill>
                    <a:srgbClr val="FFFFFF"/>
                  </a:solidFill>
                </a:uFill>
                <a:latin typeface="Helvetica"/>
                <a:ea typeface="Helvetica"/>
                <a:cs typeface="Helvetica"/>
                <a:sym typeface="Helvetica"/>
              </a:rPr>
              <a:t>instrumentation.</a:t>
            </a:r>
          </a:p>
        </p:txBody>
      </p:sp>
    </p:spTree>
    <p:extLst>
      <p:ext uri="{BB962C8B-B14F-4D97-AF65-F5344CB8AC3E}">
        <p14:creationId xmlns:p14="http://schemas.microsoft.com/office/powerpoint/2010/main" val="291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body" sz="half" idx="1"/>
          </p:nvPr>
        </p:nvSpPr>
        <p:spPr>
          <a:xfrm>
            <a:off x="131713" y="1830586"/>
            <a:ext cx="2915543" cy="4838775"/>
          </a:xfrm>
        </p:spPr>
        <p:txBody>
          <a:bodyPr anchor="t"/>
          <a:lstStyle/>
          <a:p>
            <a:pPr marL="241093" indent="-241093">
              <a:spcBef>
                <a:spcPts val="2250"/>
              </a:spcBef>
              <a:defRPr/>
            </a:pPr>
            <a:r>
              <a:rPr lang="en-US" sz="2000"/>
              <a:t>Stations we maintain.</a:t>
            </a:r>
          </a:p>
          <a:p>
            <a:pPr marL="241093" indent="-241093">
              <a:spcBef>
                <a:spcPts val="2250"/>
              </a:spcBef>
              <a:defRPr/>
            </a:pPr>
            <a:endParaRPr lang="en-US" sz="2000"/>
          </a:p>
        </p:txBody>
      </p:sp>
      <p:sp>
        <p:nvSpPr>
          <p:cNvPr id="16386" name="Rectangle 2"/>
          <p:cNvSpPr>
            <a:spLocks noGrp="1" noChangeArrowheads="1"/>
          </p:cNvSpPr>
          <p:nvPr>
            <p:ph type="title"/>
          </p:nvPr>
        </p:nvSpPr>
        <p:spPr>
          <a:xfrm>
            <a:off x="-420811" y="-222126"/>
            <a:ext cx="4021708" cy="2087315"/>
          </a:xfrm>
          <a:effectLst>
            <a:outerShdw blurRad="63500" dist="25400" dir="5400000" algn="ctr" rotWithShape="0">
              <a:srgbClr val="000000">
                <a:alpha val="50000"/>
              </a:srgbClr>
            </a:outerShdw>
          </a:effectLst>
        </p:spPr>
        <p:txBody>
          <a:bodyPr/>
          <a:lstStyle/>
          <a:p>
            <a:pPr eaLnBrk="1">
              <a:defRPr/>
            </a:pPr>
            <a:r>
              <a:rPr lang="en-US" smtClean="0"/>
              <a:t>Station Status</a:t>
            </a:r>
          </a:p>
        </p:txBody>
      </p:sp>
      <p:pic>
        <p:nvPicPr>
          <p:cNvPr id="16387" name="Picture 3" descr="Screen Shot 2016-05-13 at 6.01.3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3021" y="0"/>
            <a:ext cx="621952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8" name="Picture 4" descr="Screen Shot 2016-05-19 at 12.25.2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406" y="3326309"/>
            <a:ext cx="1980158" cy="2194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7" name="Rectangle 1"/>
          <p:cNvSpPr>
            <a:spLocks noChangeArrowheads="1"/>
          </p:cNvSpPr>
          <p:nvPr/>
        </p:nvSpPr>
        <p:spPr bwMode="auto">
          <a:xfrm>
            <a:off x="660797" y="4988311"/>
            <a:ext cx="1125141" cy="256798"/>
          </a:xfrm>
          <a:prstGeom prst="rect">
            <a:avLst/>
          </a:prstGeom>
          <a:solidFill>
            <a:schemeClr val="bg1"/>
          </a:solidFill>
          <a:ln>
            <a:noFill/>
          </a:ln>
          <a:extLst>
            <a:ext uri="{91240B29-F687-4f45-9708-019B960494DF}">
              <a14:hiddenLine xmlns:a14="http://schemas.microsoft.com/office/drawing/2010/main" w="25400">
                <a:solidFill>
                  <a:srgbClr val="000000"/>
                </a:solidFill>
                <a:miter lim="400000"/>
                <a:headEnd/>
                <a:tailEnd/>
              </a14:hiddenLine>
            </a:ext>
          </a:extLst>
        </p:spPr>
        <p:txBody>
          <a:bodyPr lIns="35717" tIns="35717" rIns="35717" bIns="35717" anchor="ctr">
            <a:spAutoFit/>
          </a:bodyPr>
          <a:lstStyle/>
          <a:p>
            <a:endParaRPr lang="en-US"/>
          </a:p>
        </p:txBody>
      </p:sp>
    </p:spTree>
    <p:extLst>
      <p:ext uri="{BB962C8B-B14F-4D97-AF65-F5344CB8AC3E}">
        <p14:creationId xmlns:p14="http://schemas.microsoft.com/office/powerpoint/2010/main" val="1708370387"/>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body" sz="quarter" idx="1"/>
          </p:nvPr>
        </p:nvSpPr>
        <p:spPr>
          <a:xfrm>
            <a:off x="179711" y="2282652"/>
            <a:ext cx="3792885" cy="3260452"/>
          </a:xfrm>
          <a:solidFill>
            <a:srgbClr val="FFFFFF"/>
          </a:solidFill>
        </p:spPr>
        <p:txBody>
          <a:bodyPr anchor="t"/>
          <a:lstStyle/>
          <a:p>
            <a:pPr marL="241093" indent="-241093">
              <a:spcBef>
                <a:spcPts val="2250"/>
              </a:spcBef>
              <a:defRPr/>
            </a:pPr>
            <a:r>
              <a:rPr lang="en-US" sz="2000" dirty="0">
                <a:solidFill>
                  <a:schemeClr val="tx1"/>
                </a:solidFill>
              </a:rPr>
              <a:t>Driven by Early Warning</a:t>
            </a:r>
          </a:p>
          <a:p>
            <a:pPr marL="241093" indent="-241093">
              <a:spcBef>
                <a:spcPts val="2250"/>
              </a:spcBef>
              <a:defRPr/>
            </a:pPr>
            <a:r>
              <a:rPr lang="en-US" sz="2000" dirty="0">
                <a:solidFill>
                  <a:schemeClr val="tx1"/>
                </a:solidFill>
              </a:rPr>
              <a:t>Shown is the Implementation Plan level of instrumentation for </a:t>
            </a:r>
            <a:r>
              <a:rPr lang="en-US" sz="2000" dirty="0" err="1">
                <a:solidFill>
                  <a:schemeClr val="tx1"/>
                </a:solidFill>
              </a:rPr>
              <a:t>ShakeAlert</a:t>
            </a:r>
            <a:r>
              <a:rPr lang="en-US" sz="2000" dirty="0">
                <a:solidFill>
                  <a:schemeClr val="tx1"/>
                </a:solidFill>
              </a:rPr>
              <a:t> on the West-Coast.</a:t>
            </a:r>
          </a:p>
        </p:txBody>
      </p:sp>
      <p:pic>
        <p:nvPicPr>
          <p:cNvPr id="18434" name="Picture 2" descr="2016_02_23_map_for_RFP.pdf.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9154" y="107156"/>
            <a:ext cx="5298654"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5" name="Rectangle 3"/>
          <p:cNvSpPr>
            <a:spLocks/>
          </p:cNvSpPr>
          <p:nvPr/>
        </p:nvSpPr>
        <p:spPr bwMode="auto">
          <a:xfrm>
            <a:off x="662496" y="0"/>
            <a:ext cx="4021708" cy="2087314"/>
          </a:xfrm>
          <a:prstGeom prst="rect">
            <a:avLst/>
          </a:prstGeom>
          <a:noFill/>
          <a:ln>
            <a:noFill/>
          </a:ln>
          <a:effectLst>
            <a:outerShdw blurRad="63500" dist="25400" dir="54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35717" tIns="35717" rIns="35717" bIns="35717" anchor="ctr"/>
          <a:lstStyle/>
          <a:p>
            <a:pPr>
              <a:defRPr/>
            </a:pPr>
            <a:r>
              <a:rPr lang="en-US" sz="5600" dirty="0">
                <a:cs typeface="Helvetica Light" charset="0"/>
              </a:rPr>
              <a:t>Network Future</a:t>
            </a:r>
          </a:p>
        </p:txBody>
      </p:sp>
    </p:spTree>
    <p:extLst>
      <p:ext uri="{BB962C8B-B14F-4D97-AF65-F5344CB8AC3E}">
        <p14:creationId xmlns:p14="http://schemas.microsoft.com/office/powerpoint/2010/main" val="4246604932"/>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creen Shot 2016-05-13 at 6.26.3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7334" y="0"/>
            <a:ext cx="588578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3" name="Rectangle 3"/>
          <p:cNvSpPr>
            <a:spLocks noGrp="1" noChangeArrowheads="1"/>
          </p:cNvSpPr>
          <p:nvPr>
            <p:ph type="body" sz="quarter" idx="1"/>
          </p:nvPr>
        </p:nvSpPr>
        <p:spPr>
          <a:xfrm>
            <a:off x="75903" y="2214563"/>
            <a:ext cx="2922240" cy="3981525"/>
          </a:xfrm>
          <a:solidFill>
            <a:srgbClr val="FFFFFF"/>
          </a:solidFill>
        </p:spPr>
        <p:txBody>
          <a:bodyPr anchor="t"/>
          <a:lstStyle/>
          <a:p>
            <a:pPr marL="241093" indent="-241093">
              <a:spcBef>
                <a:spcPts val="2250"/>
              </a:spcBef>
              <a:defRPr/>
            </a:pPr>
            <a:r>
              <a:rPr lang="en-US" sz="2000" dirty="0" err="1">
                <a:solidFill>
                  <a:srgbClr val="000000"/>
                </a:solidFill>
              </a:rPr>
              <a:t>Closeup</a:t>
            </a:r>
            <a:r>
              <a:rPr lang="en-US" sz="2000" dirty="0">
                <a:solidFill>
                  <a:srgbClr val="000000"/>
                </a:solidFill>
              </a:rPr>
              <a:t> of the PacNW</a:t>
            </a:r>
          </a:p>
          <a:p>
            <a:pPr marL="241093" indent="-241093">
              <a:spcBef>
                <a:spcPts val="2250"/>
              </a:spcBef>
              <a:defRPr/>
            </a:pPr>
            <a:r>
              <a:rPr lang="en-US" sz="2000" dirty="0">
                <a:solidFill>
                  <a:srgbClr val="000000"/>
                </a:solidFill>
              </a:rPr>
              <a:t>A </a:t>
            </a:r>
            <a:r>
              <a:rPr lang="en-US" sz="2000" dirty="0" smtClean="0">
                <a:solidFill>
                  <a:srgbClr val="000000"/>
                </a:solidFill>
              </a:rPr>
              <a:t>challenge </a:t>
            </a:r>
            <a:r>
              <a:rPr lang="en-US" sz="2000" dirty="0">
                <a:solidFill>
                  <a:srgbClr val="000000"/>
                </a:solidFill>
              </a:rPr>
              <a:t>for new stations: Locating, permitting (including NEPA and landowner agreements) and long-term management.</a:t>
            </a:r>
          </a:p>
          <a:p>
            <a:pPr marL="241093" indent="-241093">
              <a:spcBef>
                <a:spcPts val="2250"/>
              </a:spcBef>
              <a:defRPr/>
            </a:pPr>
            <a:r>
              <a:rPr lang="en-US" sz="2000" dirty="0">
                <a:solidFill>
                  <a:srgbClr val="000000"/>
                </a:solidFill>
              </a:rPr>
              <a:t>Strategy: Outsource as much as possible.</a:t>
            </a:r>
          </a:p>
        </p:txBody>
      </p:sp>
      <p:sp>
        <p:nvSpPr>
          <p:cNvPr id="5" name="Rectangle 3"/>
          <p:cNvSpPr>
            <a:spLocks/>
          </p:cNvSpPr>
          <p:nvPr/>
        </p:nvSpPr>
        <p:spPr bwMode="auto">
          <a:xfrm>
            <a:off x="662496" y="0"/>
            <a:ext cx="4021708" cy="2087314"/>
          </a:xfrm>
          <a:prstGeom prst="rect">
            <a:avLst/>
          </a:prstGeom>
          <a:noFill/>
          <a:ln>
            <a:noFill/>
          </a:ln>
          <a:effectLst>
            <a:outerShdw blurRad="63500" dist="25400" dir="54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35717" tIns="35717" rIns="35717" bIns="35717" anchor="ctr"/>
          <a:lstStyle/>
          <a:p>
            <a:pPr>
              <a:defRPr/>
            </a:pPr>
            <a:r>
              <a:rPr lang="en-US" sz="5600" dirty="0">
                <a:cs typeface="Helvetica Light" charset="0"/>
              </a:rPr>
              <a:t>Network Future</a:t>
            </a:r>
          </a:p>
        </p:txBody>
      </p:sp>
    </p:spTree>
    <p:extLst>
      <p:ext uri="{BB962C8B-B14F-4D97-AF65-F5344CB8AC3E}">
        <p14:creationId xmlns:p14="http://schemas.microsoft.com/office/powerpoint/2010/main" val="3544483896"/>
      </p:ext>
    </p:extLst>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7252" y="1042320"/>
            <a:ext cx="8822447" cy="3266709"/>
          </a:xfrm>
        </p:spPr>
        <p:txBody>
          <a:bodyPr>
            <a:noAutofit/>
          </a:bodyPr>
          <a:lstStyle/>
          <a:p>
            <a:r>
              <a:rPr lang="en-US" sz="2800" dirty="0" smtClean="0">
                <a:solidFill>
                  <a:schemeClr val="tx1"/>
                </a:solidFill>
                <a:latin typeface="Helvetica"/>
                <a:cs typeface="Helvetica"/>
              </a:rPr>
              <a:t>M3.5 event near Nisqually quake, 13 s warning, right magnitude</a:t>
            </a:r>
          </a:p>
          <a:p>
            <a:pPr marL="457200" indent="0">
              <a:buNone/>
            </a:pPr>
            <a:endParaRPr lang="en-US" sz="3200" dirty="0">
              <a:solidFill>
                <a:schemeClr val="tx1"/>
              </a:solidFill>
              <a:latin typeface="Helvetica"/>
              <a:cs typeface="Helvetica"/>
            </a:endParaRPr>
          </a:p>
          <a:p>
            <a:pPr marL="457200" indent="0">
              <a:buNone/>
            </a:pPr>
            <a:endParaRPr lang="en-US" sz="3200" dirty="0">
              <a:solidFill>
                <a:schemeClr val="tx1"/>
              </a:solidFill>
              <a:latin typeface="Helvetica"/>
              <a:cs typeface="Helvetica"/>
            </a:endParaRPr>
          </a:p>
          <a:p>
            <a:pPr marL="457200" indent="0">
              <a:buNone/>
            </a:pPr>
            <a:r>
              <a:rPr lang="en-US" sz="2800" dirty="0" smtClean="0">
                <a:solidFill>
                  <a:schemeClr val="tx1"/>
                </a:solidFill>
                <a:latin typeface="Helvetica"/>
                <a:cs typeface="Helvetica"/>
              </a:rPr>
              <a:t>M3 off Salem/Corvallis, killed by latency</a:t>
            </a:r>
          </a:p>
          <a:p>
            <a:endParaRPr lang="en-US" sz="1600" dirty="0">
              <a:solidFill>
                <a:schemeClr val="tx1"/>
              </a:solidFill>
              <a:latin typeface="Helvetica"/>
              <a:cs typeface="Helvetica"/>
            </a:endParaRPr>
          </a:p>
        </p:txBody>
      </p:sp>
      <p:pic>
        <p:nvPicPr>
          <p:cNvPr id="5" name="Picture 4"/>
          <p:cNvPicPr>
            <a:picLocks noChangeAspect="1"/>
          </p:cNvPicPr>
          <p:nvPr/>
        </p:nvPicPr>
        <p:blipFill>
          <a:blip r:embed="rId2"/>
          <a:stretch>
            <a:fillRect/>
          </a:stretch>
        </p:blipFill>
        <p:spPr>
          <a:xfrm>
            <a:off x="-3" y="1951734"/>
            <a:ext cx="9144000" cy="1295400"/>
          </a:xfrm>
          <a:prstGeom prst="rect">
            <a:avLst/>
          </a:prstGeom>
          <a:ln>
            <a:solidFill>
              <a:srgbClr val="7521AC"/>
            </a:solidFill>
          </a:ln>
        </p:spPr>
      </p:pic>
      <p:cxnSp>
        <p:nvCxnSpPr>
          <p:cNvPr id="9" name="Straight Connector 8"/>
          <p:cNvCxnSpPr/>
          <p:nvPr/>
        </p:nvCxnSpPr>
        <p:spPr>
          <a:xfrm>
            <a:off x="1884293" y="2215925"/>
            <a:ext cx="10325" cy="1051359"/>
          </a:xfrm>
          <a:prstGeom prst="line">
            <a:avLst/>
          </a:prstGeom>
          <a:noFill/>
          <a:ln w="114300" cmpd="sng">
            <a:solidFill>
              <a:schemeClr val="accent6">
                <a:lumMod val="75000"/>
              </a:schemeClr>
            </a:solidFill>
          </a:ln>
          <a:effectLst/>
        </p:spPr>
        <p:style>
          <a:lnRef idx="0">
            <a:scrgbClr r="0" g="0" b="0"/>
          </a:lnRef>
          <a:fillRef idx="0">
            <a:scrgbClr r="0" g="0" b="0"/>
          </a:fillRef>
          <a:effectRef idx="0">
            <a:scrgbClr r="0" g="0" b="0"/>
          </a:effectRef>
          <a:fontRef idx="none"/>
        </p:style>
      </p:cxnSp>
      <p:cxnSp>
        <p:nvCxnSpPr>
          <p:cNvPr id="11" name="Straight Connector 10"/>
          <p:cNvCxnSpPr/>
          <p:nvPr/>
        </p:nvCxnSpPr>
        <p:spPr>
          <a:xfrm>
            <a:off x="2559050" y="2199582"/>
            <a:ext cx="0" cy="1051359"/>
          </a:xfrm>
          <a:prstGeom prst="line">
            <a:avLst/>
          </a:prstGeom>
          <a:noFill/>
          <a:ln w="114300" cmpd="sng">
            <a:solidFill>
              <a:srgbClr val="80FF00"/>
            </a:solidFill>
          </a:ln>
          <a:effectLst/>
        </p:spPr>
        <p:style>
          <a:lnRef idx="0">
            <a:scrgbClr r="0" g="0" b="0"/>
          </a:lnRef>
          <a:fillRef idx="0">
            <a:scrgbClr r="0" g="0" b="0"/>
          </a:fillRef>
          <a:effectRef idx="0">
            <a:scrgbClr r="0" g="0" b="0"/>
          </a:effectRef>
          <a:fontRef idx="none"/>
        </p:style>
      </p:cxnSp>
      <p:cxnSp>
        <p:nvCxnSpPr>
          <p:cNvPr id="13" name="Straight Connector 12"/>
          <p:cNvCxnSpPr/>
          <p:nvPr/>
        </p:nvCxnSpPr>
        <p:spPr>
          <a:xfrm>
            <a:off x="5268391" y="2215925"/>
            <a:ext cx="0" cy="1031209"/>
          </a:xfrm>
          <a:prstGeom prst="line">
            <a:avLst/>
          </a:prstGeom>
          <a:noFill/>
          <a:ln w="114300" cmpd="sng">
            <a:solidFill>
              <a:srgbClr val="FF0000"/>
            </a:solidFill>
          </a:ln>
          <a:effectLst/>
        </p:spPr>
        <p:style>
          <a:lnRef idx="0">
            <a:scrgbClr r="0" g="0" b="0"/>
          </a:lnRef>
          <a:fillRef idx="0">
            <a:scrgbClr r="0" g="0" b="0"/>
          </a:fillRef>
          <a:effectRef idx="0">
            <a:scrgbClr r="0" g="0" b="0"/>
          </a:effectRef>
          <a:fontRef idx="none"/>
        </p:style>
      </p:cxnSp>
      <p:pic>
        <p:nvPicPr>
          <p:cNvPr id="6" name="Picture 5" descr="vidale_screenshot_99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6357"/>
            <a:ext cx="9144000" cy="934923"/>
          </a:xfrm>
          <a:prstGeom prst="rect">
            <a:avLst/>
          </a:prstGeom>
        </p:spPr>
      </p:pic>
      <p:cxnSp>
        <p:nvCxnSpPr>
          <p:cNvPr id="12" name="Straight Connector 11"/>
          <p:cNvCxnSpPr/>
          <p:nvPr/>
        </p:nvCxnSpPr>
        <p:spPr>
          <a:xfrm>
            <a:off x="4438786" y="4536357"/>
            <a:ext cx="0" cy="961733"/>
          </a:xfrm>
          <a:prstGeom prst="line">
            <a:avLst/>
          </a:prstGeom>
          <a:noFill/>
          <a:ln w="114300" cmpd="sng">
            <a:solidFill>
              <a:srgbClr val="FF0000"/>
            </a:solidFill>
          </a:ln>
          <a:effectLst/>
        </p:spPr>
        <p:style>
          <a:lnRef idx="0">
            <a:scrgbClr r="0" g="0" b="0"/>
          </a:lnRef>
          <a:fillRef idx="0">
            <a:scrgbClr r="0" g="0" b="0"/>
          </a:fillRef>
          <a:effectRef idx="0">
            <a:scrgbClr r="0" g="0" b="0"/>
          </a:effectRef>
          <a:fontRef idx="none"/>
        </p:style>
      </p:cxnSp>
      <p:cxnSp>
        <p:nvCxnSpPr>
          <p:cNvPr id="14" name="Straight Connector 13"/>
          <p:cNvCxnSpPr/>
          <p:nvPr/>
        </p:nvCxnSpPr>
        <p:spPr>
          <a:xfrm>
            <a:off x="207253" y="4536357"/>
            <a:ext cx="0" cy="961733"/>
          </a:xfrm>
          <a:prstGeom prst="line">
            <a:avLst/>
          </a:prstGeom>
          <a:noFill/>
          <a:ln w="114300" cmpd="sng">
            <a:solidFill>
              <a:srgbClr val="FF0000"/>
            </a:solidFill>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966650" y="4536357"/>
            <a:ext cx="10325" cy="961733"/>
          </a:xfrm>
          <a:prstGeom prst="line">
            <a:avLst/>
          </a:prstGeom>
          <a:noFill/>
          <a:ln w="114300" cmpd="sng">
            <a:solidFill>
              <a:schemeClr val="accent6">
                <a:lumMod val="75000"/>
              </a:schemeClr>
            </a:solidFill>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2598736" y="4536357"/>
            <a:ext cx="0" cy="934923"/>
          </a:xfrm>
          <a:prstGeom prst="line">
            <a:avLst/>
          </a:prstGeom>
          <a:noFill/>
          <a:ln w="57150" cmpd="sng">
            <a:solidFill>
              <a:srgbClr val="80FF00"/>
            </a:solidFill>
            <a:prstDash val="sysDash"/>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a:off x="7160234" y="4532033"/>
            <a:ext cx="0" cy="934923"/>
          </a:xfrm>
          <a:prstGeom prst="line">
            <a:avLst/>
          </a:prstGeom>
          <a:noFill/>
          <a:ln w="114300" cmpd="sng">
            <a:solidFill>
              <a:srgbClr val="80FF00"/>
            </a:solidFill>
          </a:ln>
          <a:effectLst/>
        </p:spPr>
        <p:style>
          <a:lnRef idx="0">
            <a:scrgbClr r="0" g="0" b="0"/>
          </a:lnRef>
          <a:fillRef idx="0">
            <a:scrgbClr r="0" g="0" b="0"/>
          </a:fillRef>
          <a:effectRef idx="0">
            <a:scrgbClr r="0" g="0" b="0"/>
          </a:effectRef>
          <a:fontRef idx="none"/>
        </p:style>
      </p:cxnSp>
      <p:sp>
        <p:nvSpPr>
          <p:cNvPr id="22" name="TextBox 21"/>
          <p:cNvSpPr txBox="1"/>
          <p:nvPr/>
        </p:nvSpPr>
        <p:spPr>
          <a:xfrm>
            <a:off x="3024108" y="4754800"/>
            <a:ext cx="615653"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Helvetica"/>
                <a:ea typeface="Helvetica"/>
                <a:cs typeface="Helvetica"/>
                <a:sym typeface="Helvetica"/>
              </a:rPr>
              <a:t>(If only)</a:t>
            </a: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sp>
        <p:nvSpPr>
          <p:cNvPr id="24" name="TextBox 23"/>
          <p:cNvSpPr txBox="1"/>
          <p:nvPr/>
        </p:nvSpPr>
        <p:spPr>
          <a:xfrm>
            <a:off x="7240508" y="4662467"/>
            <a:ext cx="168043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08000"/>
                </a:solidFill>
                <a:effectLst/>
                <a:uFillTx/>
                <a:latin typeface="Helvetica"/>
                <a:ea typeface="Helvetica"/>
                <a:cs typeface="Helvetica"/>
                <a:sym typeface="Helvetica"/>
              </a:rPr>
              <a:t>Current reality</a:t>
            </a:r>
            <a:endParaRPr kumimoji="0" lang="en-US" sz="1800" b="1" i="0" u="none" strike="noStrike" cap="none" spc="0" normalizeH="0" baseline="0" dirty="0">
              <a:ln>
                <a:noFill/>
              </a:ln>
              <a:solidFill>
                <a:srgbClr val="008000"/>
              </a:solidFill>
              <a:effectLst/>
              <a:uFillTx/>
              <a:latin typeface="Helvetica"/>
              <a:ea typeface="Helvetica"/>
              <a:cs typeface="Helvetica"/>
              <a:sym typeface="Helvetica"/>
            </a:endParaRPr>
          </a:p>
        </p:txBody>
      </p:sp>
      <p:sp>
        <p:nvSpPr>
          <p:cNvPr id="23" name="Title 1"/>
          <p:cNvSpPr>
            <a:spLocks noGrp="1"/>
          </p:cNvSpPr>
          <p:nvPr>
            <p:ph type="title"/>
          </p:nvPr>
        </p:nvSpPr>
        <p:spPr>
          <a:xfrm>
            <a:off x="0" y="-12700"/>
            <a:ext cx="9029700" cy="961444"/>
          </a:xfrm>
        </p:spPr>
        <p:txBody>
          <a:bodyPr>
            <a:normAutofit/>
          </a:bodyPr>
          <a:lstStyle/>
          <a:p>
            <a:r>
              <a:rPr lang="en-US" sz="4800" dirty="0" smtClean="0">
                <a:solidFill>
                  <a:srgbClr val="0000FF"/>
                </a:solidFill>
                <a:latin typeface="Helvetica"/>
                <a:cs typeface="Helvetica"/>
              </a:rPr>
              <a:t>Little tests of EEW system</a:t>
            </a:r>
            <a:endParaRPr lang="en-US" sz="4800" dirty="0">
              <a:solidFill>
                <a:srgbClr val="0000FF"/>
              </a:solidFill>
              <a:latin typeface="Helvetica"/>
              <a:cs typeface="Helvetica"/>
            </a:endParaRPr>
          </a:p>
        </p:txBody>
      </p:sp>
    </p:spTree>
    <p:extLst>
      <p:ext uri="{BB962C8B-B14F-4D97-AF65-F5344CB8AC3E}">
        <p14:creationId xmlns:p14="http://schemas.microsoft.com/office/powerpoint/2010/main" val="15271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 name="Shape 99"/>
          <p:cNvSpPr>
            <a:spLocks noGrp="1"/>
          </p:cNvSpPr>
          <p:nvPr>
            <p:ph type="title"/>
          </p:nvPr>
        </p:nvSpPr>
        <p:spPr>
          <a:xfrm>
            <a:off x="514350" y="182880"/>
            <a:ext cx="7360920" cy="1714500"/>
          </a:xfrm>
          <a:prstGeom prst="rect">
            <a:avLst/>
          </a:prstGeom>
        </p:spPr>
        <p:txBody>
          <a:bodyPr>
            <a:normAutofit fontScale="90000"/>
          </a:bodyPr>
          <a:lstStyle/>
          <a:p>
            <a:pPr lvl="0">
              <a:defRPr sz="1800"/>
            </a:pPr>
            <a:r>
              <a:rPr sz="5800" dirty="0" smtClean="0">
                <a:solidFill>
                  <a:srgbClr val="0000FF"/>
                </a:solidFill>
                <a:latin typeface="Helvetica"/>
                <a:cs typeface="Helvetica"/>
              </a:rPr>
              <a:t>Mag</a:t>
            </a:r>
            <a:r>
              <a:rPr lang="en-US" sz="5800" dirty="0" smtClean="0">
                <a:solidFill>
                  <a:srgbClr val="0000FF"/>
                </a:solidFill>
                <a:latin typeface="Helvetica"/>
                <a:cs typeface="Helvetica"/>
              </a:rPr>
              <a:t>nitude</a:t>
            </a:r>
            <a:r>
              <a:rPr sz="5800" dirty="0" smtClean="0">
                <a:solidFill>
                  <a:srgbClr val="0000FF"/>
                </a:solidFill>
                <a:latin typeface="Helvetica"/>
                <a:cs typeface="Helvetica"/>
              </a:rPr>
              <a:t>, </a:t>
            </a:r>
            <a:r>
              <a:rPr sz="5800" dirty="0">
                <a:solidFill>
                  <a:srgbClr val="0000FF"/>
                </a:solidFill>
                <a:latin typeface="Helvetica"/>
                <a:cs typeface="Helvetica"/>
              </a:rPr>
              <a:t>motions fed to ShakeMap</a:t>
            </a:r>
          </a:p>
        </p:txBody>
      </p:sp>
      <p:sp>
        <p:nvSpPr>
          <p:cNvPr id="100" name="Shape 100"/>
          <p:cNvSpPr>
            <a:spLocks noGrp="1"/>
          </p:cNvSpPr>
          <p:nvPr>
            <p:ph type="body" idx="1"/>
          </p:nvPr>
        </p:nvSpPr>
        <p:spPr>
          <a:xfrm>
            <a:off x="205740" y="2160270"/>
            <a:ext cx="8376786" cy="4023360"/>
          </a:xfrm>
          <a:prstGeom prst="rect">
            <a:avLst/>
          </a:prstGeom>
        </p:spPr>
        <p:txBody>
          <a:bodyPr>
            <a:normAutofit/>
          </a:bodyPr>
          <a:lstStyle/>
          <a:p>
            <a:pPr lvl="0">
              <a:defRPr sz="1800"/>
            </a:pPr>
            <a:r>
              <a:rPr sz="2900" dirty="0">
                <a:solidFill>
                  <a:srgbClr val="000000"/>
                </a:solidFill>
                <a:latin typeface="Helvetica"/>
                <a:cs typeface="Helvetica"/>
              </a:rPr>
              <a:t>Initial, </a:t>
            </a:r>
            <a:r>
              <a:rPr lang="en-US" sz="2900" dirty="0" smtClean="0">
                <a:solidFill>
                  <a:srgbClr val="000000"/>
                </a:solidFill>
                <a:latin typeface="Helvetica"/>
                <a:cs typeface="Helvetica"/>
              </a:rPr>
              <a:t>no </a:t>
            </a:r>
            <a:r>
              <a:rPr sz="2900" dirty="0" smtClean="0">
                <a:solidFill>
                  <a:srgbClr val="000000"/>
                </a:solidFill>
                <a:latin typeface="Helvetica"/>
                <a:cs typeface="Helvetica"/>
              </a:rPr>
              <a:t>strong </a:t>
            </a:r>
            <a:r>
              <a:rPr sz="2900" dirty="0">
                <a:solidFill>
                  <a:srgbClr val="000000"/>
                </a:solidFill>
                <a:latin typeface="Helvetica"/>
                <a:cs typeface="Helvetica"/>
              </a:rPr>
              <a:t>motions</a:t>
            </a:r>
          </a:p>
          <a:p>
            <a:pPr lvl="1">
              <a:defRPr sz="1800"/>
            </a:pPr>
            <a:r>
              <a:rPr sz="2900" dirty="0">
                <a:solidFill>
                  <a:srgbClr val="000000"/>
                </a:solidFill>
                <a:latin typeface="Helvetica"/>
                <a:cs typeface="Helvetica"/>
              </a:rPr>
              <a:t>Using geology</a:t>
            </a:r>
          </a:p>
          <a:p>
            <a:pPr lvl="1">
              <a:defRPr sz="1800"/>
            </a:pPr>
            <a:r>
              <a:rPr sz="2900" dirty="0">
                <a:solidFill>
                  <a:srgbClr val="000000"/>
                </a:solidFill>
                <a:latin typeface="Helvetica"/>
                <a:cs typeface="Helvetica"/>
              </a:rPr>
              <a:t>Using site amplification factors</a:t>
            </a:r>
          </a:p>
          <a:p>
            <a:pPr lvl="0">
              <a:defRPr sz="1800"/>
            </a:pPr>
            <a:r>
              <a:rPr sz="2900" dirty="0">
                <a:solidFill>
                  <a:srgbClr val="000000"/>
                </a:solidFill>
                <a:latin typeface="Helvetica"/>
                <a:cs typeface="Helvetica"/>
              </a:rPr>
              <a:t>Later, ShakeMap is also constrained by </a:t>
            </a:r>
            <a:r>
              <a:rPr sz="2900" dirty="0" smtClean="0">
                <a:solidFill>
                  <a:srgbClr val="000000"/>
                </a:solidFill>
                <a:latin typeface="Helvetica"/>
                <a:cs typeface="Helvetica"/>
              </a:rPr>
              <a:t>motions</a:t>
            </a:r>
            <a:r>
              <a:rPr lang="en-US" sz="2900" dirty="0">
                <a:solidFill>
                  <a:srgbClr val="000000"/>
                </a:solidFill>
                <a:latin typeface="Helvetica"/>
                <a:cs typeface="Helvetica"/>
              </a:rPr>
              <a:t> </a:t>
            </a:r>
            <a:r>
              <a:rPr lang="en-US" sz="2900" dirty="0" smtClean="0">
                <a:solidFill>
                  <a:srgbClr val="000000"/>
                </a:solidFill>
                <a:latin typeface="Helvetica"/>
                <a:cs typeface="Helvetica"/>
              </a:rPr>
              <a:t>(</a:t>
            </a:r>
            <a:r>
              <a:rPr sz="2900" dirty="0" smtClean="0">
                <a:solidFill>
                  <a:srgbClr val="000000"/>
                </a:solidFill>
                <a:latin typeface="Helvetica"/>
                <a:cs typeface="Helvetica"/>
              </a:rPr>
              <a:t>only </a:t>
            </a:r>
            <a:r>
              <a:rPr lang="en-US" sz="2900" dirty="0" smtClean="0">
                <a:solidFill>
                  <a:srgbClr val="000000"/>
                </a:solidFill>
                <a:latin typeface="Helvetica"/>
                <a:cs typeface="Helvetica"/>
              </a:rPr>
              <a:t>possible </a:t>
            </a:r>
            <a:r>
              <a:rPr sz="2900" dirty="0" smtClean="0">
                <a:solidFill>
                  <a:srgbClr val="000000"/>
                </a:solidFill>
                <a:latin typeface="Helvetica"/>
                <a:cs typeface="Helvetica"/>
              </a:rPr>
              <a:t>behind </a:t>
            </a:r>
            <a:r>
              <a:rPr sz="2900" dirty="0">
                <a:solidFill>
                  <a:srgbClr val="000000"/>
                </a:solidFill>
                <a:latin typeface="Helvetica"/>
                <a:cs typeface="Helvetica"/>
              </a:rPr>
              <a:t>S </a:t>
            </a:r>
            <a:r>
              <a:rPr sz="2900" dirty="0" smtClean="0">
                <a:solidFill>
                  <a:srgbClr val="000000"/>
                </a:solidFill>
                <a:latin typeface="Helvetica"/>
                <a:cs typeface="Helvetica"/>
              </a:rPr>
              <a:t>wavefront</a:t>
            </a:r>
            <a:r>
              <a:rPr lang="en-US" sz="2900" dirty="0" smtClean="0">
                <a:solidFill>
                  <a:srgbClr val="000000"/>
                </a:solidFill>
                <a:latin typeface="Helvetica"/>
                <a:cs typeface="Helvetica"/>
              </a:rPr>
              <a:t>).</a:t>
            </a:r>
            <a:endParaRPr sz="2900" dirty="0">
              <a:solidFill>
                <a:srgbClr val="000000"/>
              </a:solidFill>
              <a:latin typeface="Helvetica"/>
              <a:cs typeface="Helvetica"/>
            </a:endParaRPr>
          </a:p>
          <a:p>
            <a:pPr lvl="0">
              <a:defRPr sz="1800"/>
            </a:pPr>
            <a:r>
              <a:rPr lang="en-US" sz="2900" dirty="0" smtClean="0">
                <a:solidFill>
                  <a:srgbClr val="000000"/>
                </a:solidFill>
                <a:latin typeface="Helvetica"/>
                <a:cs typeface="Helvetica"/>
              </a:rPr>
              <a:t>Re-e</a:t>
            </a:r>
            <a:r>
              <a:rPr sz="2900" dirty="0" smtClean="0">
                <a:solidFill>
                  <a:srgbClr val="000000"/>
                </a:solidFill>
                <a:latin typeface="Helvetica"/>
                <a:cs typeface="Helvetica"/>
              </a:rPr>
              <a:t>valuated </a:t>
            </a:r>
            <a:r>
              <a:rPr sz="2900" dirty="0">
                <a:solidFill>
                  <a:srgbClr val="000000"/>
                </a:solidFill>
                <a:latin typeface="Helvetica"/>
                <a:cs typeface="Helvetica"/>
              </a:rPr>
              <a:t>every 1s</a:t>
            </a:r>
          </a:p>
        </p:txBody>
      </p:sp>
      <p:pic>
        <p:nvPicPr>
          <p:cNvPr id="101" name="0511-1008-1202-4137_Cartoon_of_a_Man_Shaking_from_Too_Much_Caffeine_clipart_image.png"/>
          <p:cNvPicPr/>
          <p:nvPr/>
        </p:nvPicPr>
        <p:blipFill>
          <a:blip r:embed="rId2">
            <a:extLst/>
          </a:blip>
          <a:stretch>
            <a:fillRect/>
          </a:stretch>
        </p:blipFill>
        <p:spPr>
          <a:xfrm>
            <a:off x="6537960" y="1070066"/>
            <a:ext cx="2606040" cy="2526030"/>
          </a:xfrm>
          <a:prstGeom prst="rect">
            <a:avLst/>
          </a:prstGeom>
          <a:ln w="12700">
            <a:miter lim="400000"/>
          </a:ln>
        </p:spPr>
      </p:pic>
    </p:spTree>
    <p:extLst>
      <p:ext uri="{BB962C8B-B14F-4D97-AF65-F5344CB8AC3E}">
        <p14:creationId xmlns:p14="http://schemas.microsoft.com/office/powerpoint/2010/main" val="12341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title"/>
          </p:nvPr>
        </p:nvSpPr>
        <p:spPr>
          <a:xfrm>
            <a:off x="347579" y="-833"/>
            <a:ext cx="8422105" cy="1108710"/>
          </a:xfrm>
          <a:prstGeom prst="rect">
            <a:avLst/>
          </a:prstGeom>
        </p:spPr>
        <p:txBody>
          <a:bodyPr>
            <a:normAutofit/>
          </a:bodyPr>
          <a:lstStyle/>
          <a:p>
            <a:pPr lvl="0">
              <a:defRPr sz="1800"/>
            </a:pPr>
            <a:r>
              <a:rPr lang="en-US" sz="3600" dirty="0" smtClean="0">
                <a:solidFill>
                  <a:srgbClr val="0000FF"/>
                </a:solidFill>
                <a:latin typeface="Helvetica"/>
                <a:cs typeface="Helvetica"/>
              </a:rPr>
              <a:t>Magnitude accuracy </a:t>
            </a:r>
            <a:r>
              <a:rPr sz="3600" dirty="0" smtClean="0">
                <a:solidFill>
                  <a:srgbClr val="0000FF"/>
                </a:solidFill>
                <a:latin typeface="Helvetica"/>
                <a:cs typeface="Helvetica"/>
              </a:rPr>
              <a:t>from Japan</a:t>
            </a:r>
            <a:r>
              <a:rPr lang="en-US" sz="3600" dirty="0" smtClean="0">
                <a:solidFill>
                  <a:srgbClr val="0000FF"/>
                </a:solidFill>
                <a:latin typeface="Helvetica"/>
                <a:cs typeface="Helvetica"/>
              </a:rPr>
              <a:t> (typical)</a:t>
            </a:r>
            <a:endParaRPr sz="3600" dirty="0">
              <a:solidFill>
                <a:srgbClr val="0000FF"/>
              </a:solidFill>
              <a:latin typeface="Helvetica"/>
              <a:cs typeface="Helvetica"/>
            </a:endParaRPr>
          </a:p>
          <a:p>
            <a:pPr lvl="0">
              <a:defRPr sz="1800"/>
            </a:pPr>
            <a:r>
              <a:rPr sz="2200" dirty="0">
                <a:solidFill>
                  <a:schemeClr val="tx1"/>
                </a:solidFill>
                <a:latin typeface="Helvetica"/>
                <a:cs typeface="Helvetica"/>
              </a:rPr>
              <a:t>Brown, Allen, Hellweg, et al., Soil Dyn. and EQ Eng., </a:t>
            </a:r>
            <a:r>
              <a:rPr sz="2200" dirty="0">
                <a:solidFill>
                  <a:schemeClr val="tx1"/>
                </a:solidFill>
                <a:latin typeface="Helvetica"/>
                <a:ea typeface="Gill Sans SemiBold"/>
                <a:cs typeface="Helvetica"/>
                <a:sym typeface="Gill Sans SemiBold"/>
              </a:rPr>
              <a:t>31</a:t>
            </a:r>
            <a:r>
              <a:rPr sz="2200" dirty="0">
                <a:solidFill>
                  <a:schemeClr val="tx1"/>
                </a:solidFill>
                <a:latin typeface="Helvetica"/>
                <a:cs typeface="Helvetica"/>
              </a:rPr>
              <a:t>, 2011</a:t>
            </a:r>
          </a:p>
        </p:txBody>
      </p:sp>
      <p:pic>
        <p:nvPicPr>
          <p:cNvPr id="158" name="droppedImage.png"/>
          <p:cNvPicPr/>
          <p:nvPr/>
        </p:nvPicPr>
        <p:blipFill>
          <a:blip r:embed="rId2">
            <a:extLst/>
          </a:blip>
          <a:srcRect l="2522" t="1564" r="2162" b="5290"/>
          <a:stretch>
            <a:fillRect/>
          </a:stretch>
        </p:blipFill>
        <p:spPr>
          <a:xfrm>
            <a:off x="1651255" y="1131570"/>
            <a:ext cx="6046470" cy="5634990"/>
          </a:xfrm>
          <a:prstGeom prst="rect">
            <a:avLst/>
          </a:prstGeom>
          <a:ln w="12700">
            <a:miter lim="400000"/>
          </a:ln>
        </p:spPr>
      </p:pic>
    </p:spTree>
    <p:extLst>
      <p:ext uri="{BB962C8B-B14F-4D97-AF65-F5344CB8AC3E}">
        <p14:creationId xmlns:p14="http://schemas.microsoft.com/office/powerpoint/2010/main" val="332660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62"/>
          <p:cNvSpPr/>
          <p:nvPr/>
        </p:nvSpPr>
        <p:spPr>
          <a:xfrm>
            <a:off x="977900" y="4976"/>
            <a:ext cx="7467600" cy="1295400"/>
          </a:xfrm>
          <a:prstGeom prst="rect">
            <a:avLst/>
          </a:prstGeom>
          <a:ln>
            <a:round/>
          </a:ln>
          <a:extLst>
            <a:ext uri="{C572A759-6A51-4108-AA02-DFA0A04FC94B}">
              <ma14:wrappingTextBoxFlag xmlns:ma14="http://schemas.microsoft.com/office/mac/drawingml/2011/main" val="1"/>
            </a:ext>
          </a:extLst>
        </p:spPr>
        <p:txBody>
          <a:bodyPr lIns="38100" tIns="38100" rIns="38100" bIns="38100" anchor="ctr">
            <a:normAutofit fontScale="92500"/>
          </a:bodyPr>
          <a:lstStyle>
            <a:lvl1pPr defTabSz="914400">
              <a:buClr>
                <a:srgbClr val="FFFFFF"/>
              </a:buClr>
              <a:defRPr sz="4600">
                <a:solidFill>
                  <a:srgbClr val="FFDAD8"/>
                </a:solidFill>
                <a:uFill>
                  <a:solidFill>
                    <a:srgbClr val="FFDAD8"/>
                  </a:solidFill>
                </a:uFill>
              </a:defRPr>
            </a:lvl1pPr>
          </a:lstStyle>
          <a:p>
            <a:pPr lvl="0">
              <a:defRPr sz="1800">
                <a:solidFill>
                  <a:srgbClr val="000000"/>
                </a:solidFill>
                <a:uFillTx/>
              </a:defRPr>
            </a:pPr>
            <a:r>
              <a:rPr lang="en-US" sz="4600" dirty="0" smtClean="0">
                <a:solidFill>
                  <a:srgbClr val="0000FF"/>
                </a:solidFill>
                <a:uFill>
                  <a:solidFill>
                    <a:srgbClr val="FFDAD8"/>
                  </a:solidFill>
                </a:uFill>
              </a:rPr>
              <a:t>Progress of West Coast </a:t>
            </a:r>
            <a:r>
              <a:rPr sz="4600" dirty="0" smtClean="0">
                <a:solidFill>
                  <a:srgbClr val="0000FF"/>
                </a:solidFill>
                <a:uFill>
                  <a:solidFill>
                    <a:srgbClr val="FFDAD8"/>
                  </a:solidFill>
                </a:uFill>
              </a:rPr>
              <a:t>EEW</a:t>
            </a:r>
            <a:endParaRPr sz="4600" dirty="0">
              <a:solidFill>
                <a:srgbClr val="0000FF"/>
              </a:solidFill>
              <a:uFill>
                <a:solidFill>
                  <a:srgbClr val="FFDAD8"/>
                </a:solidFill>
              </a:uFill>
            </a:endParaRPr>
          </a:p>
        </p:txBody>
      </p:sp>
      <p:sp>
        <p:nvSpPr>
          <p:cNvPr id="6" name="Shape 463"/>
          <p:cNvSpPr/>
          <p:nvPr/>
        </p:nvSpPr>
        <p:spPr>
          <a:xfrm>
            <a:off x="183972" y="1268922"/>
            <a:ext cx="8960028" cy="5365572"/>
          </a:xfrm>
          <a:prstGeom prst="rect">
            <a:avLst/>
          </a:prstGeom>
          <a:ln>
            <a:round/>
          </a:ln>
          <a:extLst>
            <a:ext uri="{C572A759-6A51-4108-AA02-DFA0A04FC94B}">
              <ma14:wrappingTextBoxFlag xmlns:ma14="http://schemas.microsoft.com/office/mac/drawingml/2011/main" val="1"/>
            </a:ext>
          </a:extLst>
        </p:spPr>
        <p:txBody>
          <a:bodyPr lIns="38100" tIns="38100" rIns="38100" bIns="38100">
            <a:normAutofit lnSpcReduction="10000"/>
          </a:bodyPr>
          <a:lstStyle/>
          <a:p>
            <a:pPr marL="382588" lvl="4" indent="-382588" defTabSz="914400">
              <a:spcBef>
                <a:spcPts val="700"/>
              </a:spcBef>
              <a:buClr>
                <a:srgbClr val="0485D1"/>
              </a:buClr>
              <a:buSzPct val="80000"/>
              <a:buFont typeface="Wingdings 2"/>
              <a:buChar char=""/>
              <a:defRPr sz="1800"/>
            </a:pPr>
            <a:r>
              <a:rPr lang="en-US" sz="3000" dirty="0">
                <a:solidFill>
                  <a:schemeClr val="tx1"/>
                </a:solidFill>
                <a:uFill>
                  <a:solidFill>
                    <a:srgbClr val="FFF995"/>
                  </a:solidFill>
                </a:uFill>
              </a:rPr>
              <a:t>$8.2M currently in next year’s </a:t>
            </a:r>
            <a:r>
              <a:rPr lang="en-US" sz="3000" dirty="0" smtClean="0">
                <a:solidFill>
                  <a:schemeClr val="tx1"/>
                </a:solidFill>
                <a:uFill>
                  <a:solidFill>
                    <a:srgbClr val="FFF995"/>
                  </a:solidFill>
                </a:uFill>
              </a:rPr>
              <a:t>budget</a:t>
            </a:r>
          </a:p>
          <a:p>
            <a:pPr marL="382588" lvl="4" indent="-382588" defTabSz="914400">
              <a:spcBef>
                <a:spcPts val="700"/>
              </a:spcBef>
              <a:buClr>
                <a:srgbClr val="0485D1"/>
              </a:buClr>
              <a:buSzPct val="80000"/>
              <a:buFont typeface="Wingdings 2"/>
              <a:buChar char=""/>
              <a:defRPr sz="1800"/>
            </a:pPr>
            <a:r>
              <a:rPr lang="en-US" sz="3000" dirty="0" smtClean="0">
                <a:solidFill>
                  <a:schemeClr val="tx1"/>
                </a:solidFill>
                <a:uFill>
                  <a:solidFill>
                    <a:srgbClr val="FFF995"/>
                  </a:solidFill>
                </a:uFill>
              </a:rPr>
              <a:t>$10-12 for following year?</a:t>
            </a:r>
            <a:endParaRPr lang="en-US" sz="3000" dirty="0">
              <a:solidFill>
                <a:schemeClr val="tx1"/>
              </a:solidFill>
              <a:uFill>
                <a:solidFill>
                  <a:srgbClr val="FFF995"/>
                </a:solidFill>
              </a:uFill>
            </a:endParaRPr>
          </a:p>
          <a:p>
            <a:pPr marL="382588" lvl="4" indent="-382588" defTabSz="914400">
              <a:spcBef>
                <a:spcPts val="700"/>
              </a:spcBef>
              <a:buClr>
                <a:srgbClr val="0485D1"/>
              </a:buClr>
              <a:buSzPct val="80000"/>
              <a:buFont typeface="Wingdings 2"/>
              <a:buChar char=""/>
              <a:defRPr sz="1800"/>
            </a:pPr>
            <a:r>
              <a:rPr lang="en-US" sz="3000" dirty="0" err="1" smtClean="0">
                <a:solidFill>
                  <a:schemeClr val="tx1"/>
                </a:solidFill>
                <a:uFill>
                  <a:solidFill>
                    <a:srgbClr val="FFF995"/>
                  </a:solidFill>
                </a:uFill>
              </a:rPr>
              <a:t>Misc</a:t>
            </a:r>
            <a:r>
              <a:rPr lang="en-US" sz="3000" dirty="0" smtClean="0">
                <a:solidFill>
                  <a:schemeClr val="tx1"/>
                </a:solidFill>
                <a:uFill>
                  <a:solidFill>
                    <a:srgbClr val="FFF995"/>
                  </a:solidFill>
                </a:uFill>
              </a:rPr>
              <a:t> up-front funding is building infrastructure</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$5M UWASE funding for SoCal</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$10M proposed from general budget by Gov. Brown</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Oregon TA purchases, and more (Toomey)</a:t>
            </a:r>
            <a:endParaRPr lang="en-US" sz="2600" dirty="0">
              <a:solidFill>
                <a:schemeClr val="tx1"/>
              </a:solidFill>
              <a:uFill>
                <a:solidFill>
                  <a:srgbClr val="FFFFFF"/>
                </a:solidFill>
              </a:uFill>
            </a:endParaRPr>
          </a:p>
          <a:p>
            <a:pPr marL="382588" lvl="2" indent="-382588" defTabSz="914400">
              <a:spcBef>
                <a:spcPts val="700"/>
              </a:spcBef>
              <a:buClr>
                <a:srgbClr val="0485D1"/>
              </a:buClr>
              <a:buSzPct val="80000"/>
              <a:buFont typeface="Wingdings 2"/>
              <a:buChar char=""/>
              <a:defRPr sz="1800"/>
            </a:pPr>
            <a:r>
              <a:rPr lang="en-US" sz="3000" dirty="0" smtClean="0">
                <a:solidFill>
                  <a:schemeClr val="tx1"/>
                </a:solidFill>
                <a:uFill>
                  <a:solidFill>
                    <a:srgbClr val="FFF995"/>
                  </a:solidFill>
                </a:uFill>
              </a:rPr>
              <a:t>$</a:t>
            </a:r>
            <a:r>
              <a:rPr lang="en-US" sz="3000" dirty="0">
                <a:solidFill>
                  <a:schemeClr val="tx1"/>
                </a:solidFill>
                <a:uFill>
                  <a:solidFill>
                    <a:srgbClr val="FFF995"/>
                  </a:solidFill>
                </a:uFill>
              </a:rPr>
              <a:t>16M/</a:t>
            </a:r>
            <a:r>
              <a:rPr lang="en-US" sz="3000" dirty="0" smtClean="0">
                <a:solidFill>
                  <a:schemeClr val="tx1"/>
                </a:solidFill>
                <a:uFill>
                  <a:solidFill>
                    <a:srgbClr val="FFF995"/>
                  </a:solidFill>
                </a:uFill>
              </a:rPr>
              <a:t>yr from USGS </a:t>
            </a:r>
            <a:r>
              <a:rPr lang="en-US" sz="3000" dirty="0">
                <a:solidFill>
                  <a:schemeClr val="tx1"/>
                </a:solidFill>
                <a:uFill>
                  <a:solidFill>
                    <a:srgbClr val="FFF995"/>
                  </a:solidFill>
                </a:uFill>
              </a:rPr>
              <a:t>for full implementation plan</a:t>
            </a:r>
          </a:p>
          <a:p>
            <a:pPr marL="722312" lvl="2" indent="-273050" defTabSz="914400">
              <a:spcBef>
                <a:spcPts val="600"/>
              </a:spcBef>
              <a:buClr>
                <a:srgbClr val="0485D1"/>
              </a:buClr>
              <a:buSzPct val="90000"/>
              <a:buFont typeface="Wingdings 2"/>
              <a:buChar char=""/>
              <a:defRPr sz="1800"/>
            </a:pPr>
            <a:r>
              <a:rPr sz="2600" dirty="0" smtClean="0">
                <a:solidFill>
                  <a:schemeClr val="tx1"/>
                </a:solidFill>
                <a:uFill>
                  <a:solidFill>
                    <a:srgbClr val="FFFFFF"/>
                  </a:solidFill>
                </a:uFill>
              </a:rPr>
              <a:t>For entire West Coast of US, 1/3 for PNW</a:t>
            </a:r>
            <a:endParaRPr lang="en-US" sz="2600" dirty="0" smtClean="0">
              <a:solidFill>
                <a:schemeClr val="tx1"/>
              </a:solidFill>
              <a:uFill>
                <a:solidFill>
                  <a:srgbClr val="FFFFFF"/>
                </a:solidFill>
              </a:uFill>
            </a:endParaRP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PNW is 2/3 WA, 1/3 OR</a:t>
            </a:r>
            <a:endParaRPr sz="2600" dirty="0" smtClean="0">
              <a:solidFill>
                <a:schemeClr val="tx1"/>
              </a:solidFill>
              <a:uFill>
                <a:solidFill>
                  <a:srgbClr val="FFFFFF"/>
                </a:solidFill>
              </a:uFill>
            </a:endParaRP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5</a:t>
            </a:r>
            <a:r>
              <a:rPr sz="2600" dirty="0" smtClean="0">
                <a:solidFill>
                  <a:schemeClr val="tx1"/>
                </a:solidFill>
                <a:uFill>
                  <a:solidFill>
                    <a:srgbClr val="FFFFFF"/>
                  </a:solidFill>
                </a:uFill>
              </a:rPr>
              <a:t>-</a:t>
            </a:r>
            <a:r>
              <a:rPr sz="2600" dirty="0">
                <a:solidFill>
                  <a:schemeClr val="tx1"/>
                </a:solidFill>
                <a:uFill>
                  <a:solidFill>
                    <a:srgbClr val="FFFFFF"/>
                  </a:solidFill>
                </a:uFill>
              </a:rPr>
              <a:t>10 years to finish </a:t>
            </a:r>
            <a:r>
              <a:rPr sz="2600" dirty="0" smtClean="0">
                <a:solidFill>
                  <a:schemeClr val="tx1"/>
                </a:solidFill>
                <a:uFill>
                  <a:solidFill>
                    <a:srgbClr val="FFFFFF"/>
                  </a:solidFill>
                </a:uFill>
              </a:rPr>
              <a:t>PNW</a:t>
            </a:r>
            <a:r>
              <a:rPr lang="en-US" sz="2600" dirty="0" smtClean="0">
                <a:solidFill>
                  <a:schemeClr val="tx1"/>
                </a:solidFill>
                <a:uFill>
                  <a:solidFill>
                    <a:srgbClr val="FFFFFF"/>
                  </a:solidFill>
                </a:uFill>
              </a:rPr>
              <a:t>, but operative sooner</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Not fully funded yet, see above.</a:t>
            </a:r>
            <a:endParaRPr sz="2600" dirty="0">
              <a:solidFill>
                <a:schemeClr val="tx1"/>
              </a:solidFill>
              <a:uFill>
                <a:solidFill>
                  <a:srgbClr val="FFFFFF"/>
                </a:solidFill>
              </a:uFill>
            </a:endParaRPr>
          </a:p>
        </p:txBody>
      </p:sp>
    </p:spTree>
    <p:extLst>
      <p:ext uri="{BB962C8B-B14F-4D97-AF65-F5344CB8AC3E}">
        <p14:creationId xmlns:p14="http://schemas.microsoft.com/office/powerpoint/2010/main" val="269366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00" y="0"/>
            <a:ext cx="8941651" cy="6858000"/>
          </a:xfrm>
          <a:prstGeom prst="rect">
            <a:avLst/>
          </a:prstGeom>
        </p:spPr>
      </p:pic>
      <p:sp>
        <p:nvSpPr>
          <p:cNvPr id="3" name="TextBox 2"/>
          <p:cNvSpPr txBox="1"/>
          <p:nvPr/>
        </p:nvSpPr>
        <p:spPr>
          <a:xfrm>
            <a:off x="88900" y="113795"/>
            <a:ext cx="8942828" cy="533479"/>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FF"/>
                </a:solidFill>
                <a:effectLst/>
                <a:uFillTx/>
                <a:latin typeface="Helvetica"/>
                <a:ea typeface="Helvetica"/>
                <a:cs typeface="Helvetica"/>
                <a:sym typeface="Helvetica"/>
              </a:rPr>
              <a:t>Teleseismic P wave rejection </a:t>
            </a:r>
            <a:r>
              <a:rPr kumimoji="0" lang="en-US" sz="2800" b="0" i="0" u="none" strike="noStrike" cap="none" spc="0" normalizeH="0" baseline="0" dirty="0" smtClean="0">
                <a:ln>
                  <a:noFill/>
                </a:ln>
                <a:solidFill>
                  <a:srgbClr val="000000"/>
                </a:solidFill>
                <a:effectLst/>
                <a:uFillTx/>
                <a:latin typeface="Helvetica"/>
                <a:ea typeface="Helvetica"/>
                <a:cs typeface="Helvetica"/>
                <a:sym typeface="Helvetica"/>
              </a:rPr>
              <a:t>–</a:t>
            </a:r>
            <a:r>
              <a:rPr kumimoji="0" lang="en-US" sz="2800" b="0" i="0" u="none" strike="noStrike" cap="none" spc="0" normalizeH="0" baseline="0" dirty="0" smtClean="0">
                <a:ln>
                  <a:noFill/>
                </a:ln>
                <a:solidFill>
                  <a:srgbClr val="0000FF"/>
                </a:solidFill>
                <a:effectLst/>
                <a:uFillTx/>
                <a:latin typeface="Helvetica"/>
                <a:ea typeface="Helvetica"/>
                <a:cs typeface="Helvetica"/>
                <a:sym typeface="Helvetica"/>
              </a:rPr>
              <a:t> </a:t>
            </a:r>
            <a:r>
              <a:rPr kumimoji="0" lang="en-US" sz="2800" b="0" i="0" u="none" strike="noStrike" cap="none" spc="0" normalizeH="0" baseline="0" dirty="0" smtClean="0">
                <a:ln>
                  <a:noFill/>
                </a:ln>
                <a:solidFill>
                  <a:schemeClr val="tx1"/>
                </a:solidFill>
                <a:effectLst/>
                <a:uFillTx/>
                <a:latin typeface="Helvetica"/>
                <a:ea typeface="Helvetica"/>
                <a:cs typeface="Helvetica"/>
                <a:sym typeface="Helvetica"/>
              </a:rPr>
              <a:t>first 0.5s of seismogram</a:t>
            </a:r>
            <a:endParaRPr kumimoji="0" lang="en-US" sz="2800" b="0" i="0" u="none" strike="noStrike" cap="none" spc="0" normalizeH="0" baseline="0" dirty="0">
              <a:ln>
                <a:noFill/>
              </a:ln>
              <a:solidFill>
                <a:schemeClr val="tx1"/>
              </a:solidFill>
              <a:effectLst/>
              <a:uFillTx/>
              <a:latin typeface="Helvetica"/>
              <a:ea typeface="Helvetica"/>
              <a:cs typeface="Helvetica"/>
              <a:sym typeface="Helvetica"/>
            </a:endParaRPr>
          </a:p>
        </p:txBody>
      </p:sp>
    </p:spTree>
    <p:extLst>
      <p:ext uri="{BB962C8B-B14F-4D97-AF65-F5344CB8AC3E}">
        <p14:creationId xmlns:p14="http://schemas.microsoft.com/office/powerpoint/2010/main" val="127022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sldNum" sz="quarter" idx="4294967295"/>
          </p:nvPr>
        </p:nvSpPr>
        <p:spPr>
          <a:xfrm>
            <a:off x="8660110" y="6532562"/>
            <a:ext cx="255290" cy="254001"/>
          </a:xfrm>
          <a:prstGeom prst="rect">
            <a:avLst/>
          </a:prstGeom>
          <a:ln w="12700"/>
          <a:extLst>
            <a:ext uri="{C572A759-6A51-4108-AA02-DFA0A04FC94B}">
              <ma14:wrappingTextBoxFlag xmlns:ma14="http://schemas.microsoft.com/office/mac/drawingml/2011/main" val="1"/>
            </a:ext>
          </a:extLst>
        </p:spPr>
        <p:txBody>
          <a:bodyPr>
            <a:normAutofit lnSpcReduction="10000"/>
          </a:bodyPr>
          <a:lstStyle/>
          <a:p>
            <a:pPr lvl="0">
              <a:defRPr sz="1800">
                <a:solidFill>
                  <a:srgbClr val="000000"/>
                </a:solidFill>
                <a:uFillTx/>
              </a:defRPr>
            </a:pPr>
            <a:fld id="{86CB4B4D-7CA3-9044-876B-883B54F8677D}" type="slidenum">
              <a:rPr sz="1200">
                <a:solidFill>
                  <a:srgbClr val="407AAA"/>
                </a:solidFill>
                <a:uFill>
                  <a:solidFill>
                    <a:srgbClr val="407AAA"/>
                  </a:solidFill>
                </a:uFill>
              </a:rPr>
              <a:t>21</a:t>
            </a:fld>
            <a:endParaRPr sz="1200">
              <a:solidFill>
                <a:srgbClr val="407AAA"/>
              </a:solidFill>
              <a:uFill>
                <a:solidFill>
                  <a:srgbClr val="407AAA"/>
                </a:solidFill>
              </a:uFill>
            </a:endParaRPr>
          </a:p>
        </p:txBody>
      </p:sp>
      <p:pic>
        <p:nvPicPr>
          <p:cNvPr id="143" name="image6.png"/>
          <p:cNvPicPr/>
          <p:nvPr/>
        </p:nvPicPr>
        <p:blipFill>
          <a:blip r:embed="rId2">
            <a:extLst/>
          </a:blip>
          <a:stretch>
            <a:fillRect/>
          </a:stretch>
        </p:blipFill>
        <p:spPr>
          <a:xfrm>
            <a:off x="350837" y="1568449"/>
            <a:ext cx="8442326" cy="4694239"/>
          </a:xfrm>
          <a:prstGeom prst="rect">
            <a:avLst/>
          </a:prstGeom>
          <a:ln>
            <a:round/>
          </a:ln>
        </p:spPr>
      </p:pic>
      <p:sp>
        <p:nvSpPr>
          <p:cNvPr id="144" name="Shape 144"/>
          <p:cNvSpPr/>
          <p:nvPr/>
        </p:nvSpPr>
        <p:spPr>
          <a:xfrm>
            <a:off x="228600" y="6292850"/>
            <a:ext cx="3668973" cy="323165"/>
          </a:xfrm>
          <a:prstGeom prst="rect">
            <a:avLst/>
          </a:prstGeom>
          <a:ln>
            <a:round/>
          </a:ln>
          <a:extLst>
            <a:ext uri="{C572A759-6A51-4108-AA02-DFA0A04FC94B}">
              <ma14:wrappingTextBoxFlag xmlns:ma14="http://schemas.microsoft.com/office/mac/drawingml/2011/main" val="1"/>
            </a:ext>
          </a:extLst>
        </p:spPr>
        <p:txBody>
          <a:bodyPr wrap="none" lIns="38100" tIns="38100" rIns="38100" bIns="38100">
            <a:spAutoFit/>
          </a:bodyPr>
          <a:lstStyle>
            <a:lvl1pPr algn="l" defTabSz="914400">
              <a:buClr>
                <a:srgbClr val="000000"/>
              </a:buClr>
              <a:defRPr sz="1600">
                <a:solidFill>
                  <a:srgbClr val="000000"/>
                </a:solidFill>
                <a:uFill>
                  <a:solidFill/>
                </a:uFill>
                <a:latin typeface="Arial"/>
                <a:ea typeface="Arial"/>
                <a:cs typeface="Arial"/>
                <a:sym typeface="Arial"/>
              </a:defRPr>
            </a:lvl1pPr>
          </a:lstStyle>
          <a:p>
            <a:pPr lvl="0">
              <a:defRPr sz="1800">
                <a:uFillTx/>
              </a:defRPr>
            </a:pPr>
            <a:r>
              <a:rPr sz="1600">
                <a:uFill>
                  <a:solidFill/>
                </a:uFill>
                <a:latin typeface="Helvetica"/>
                <a:cs typeface="Helvetica"/>
              </a:rPr>
              <a:t>Predicted by JMA early warning system</a:t>
            </a:r>
          </a:p>
        </p:txBody>
      </p:sp>
      <p:sp>
        <p:nvSpPr>
          <p:cNvPr id="145" name="Shape 145"/>
          <p:cNvSpPr/>
          <p:nvPr/>
        </p:nvSpPr>
        <p:spPr>
          <a:xfrm>
            <a:off x="5902325" y="6248400"/>
            <a:ext cx="966511" cy="323165"/>
          </a:xfrm>
          <a:prstGeom prst="rect">
            <a:avLst/>
          </a:prstGeom>
          <a:ln>
            <a:round/>
          </a:ln>
          <a:extLst>
            <a:ext uri="{C572A759-6A51-4108-AA02-DFA0A04FC94B}">
              <ma14:wrappingTextBoxFlag xmlns:ma14="http://schemas.microsoft.com/office/mac/drawingml/2011/main" val="1"/>
            </a:ext>
          </a:extLst>
        </p:spPr>
        <p:txBody>
          <a:bodyPr wrap="none" lIns="38100" tIns="38100" rIns="38100" bIns="38100">
            <a:spAutoFit/>
          </a:bodyPr>
          <a:lstStyle>
            <a:lvl1pPr algn="l" defTabSz="914400">
              <a:buClr>
                <a:srgbClr val="000000"/>
              </a:buClr>
              <a:defRPr sz="1600">
                <a:solidFill>
                  <a:srgbClr val="000000"/>
                </a:solidFill>
                <a:uFill>
                  <a:solidFill/>
                </a:uFill>
                <a:latin typeface="Arial"/>
                <a:ea typeface="Arial"/>
                <a:cs typeface="Arial"/>
                <a:sym typeface="Arial"/>
              </a:defRPr>
            </a:lvl1pPr>
          </a:lstStyle>
          <a:p>
            <a:pPr lvl="0">
              <a:defRPr sz="1800">
                <a:uFillTx/>
              </a:defRPr>
            </a:pPr>
            <a:r>
              <a:rPr sz="1600">
                <a:uFill>
                  <a:solidFill/>
                </a:uFill>
                <a:latin typeface="Helvetica"/>
                <a:cs typeface="Helvetica"/>
              </a:rPr>
              <a:t>Observed</a:t>
            </a:r>
          </a:p>
        </p:txBody>
      </p:sp>
      <p:sp>
        <p:nvSpPr>
          <p:cNvPr id="146" name="Shape 146"/>
          <p:cNvSpPr/>
          <p:nvPr/>
        </p:nvSpPr>
        <p:spPr>
          <a:xfrm>
            <a:off x="1904999" y="1143000"/>
            <a:ext cx="5600701" cy="323165"/>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000000"/>
              </a:buClr>
              <a:defRPr sz="1600">
                <a:solidFill>
                  <a:srgbClr val="000000"/>
                </a:solidFill>
                <a:uFill>
                  <a:solidFill/>
                </a:uFill>
                <a:latin typeface="Arial"/>
                <a:ea typeface="Arial"/>
                <a:cs typeface="Arial"/>
                <a:sym typeface="Arial"/>
              </a:defRPr>
            </a:lvl1pPr>
          </a:lstStyle>
          <a:p>
            <a:pPr lvl="0">
              <a:defRPr sz="1800">
                <a:uFillTx/>
              </a:defRPr>
            </a:pPr>
            <a:r>
              <a:rPr sz="1600">
                <a:uFill>
                  <a:solidFill/>
                </a:uFill>
                <a:latin typeface="Helvetica"/>
                <a:cs typeface="Helvetica"/>
              </a:rPr>
              <a:t>2011 M9 Tohoku-Oki earthquake (Japan)</a:t>
            </a:r>
          </a:p>
        </p:txBody>
      </p:sp>
      <p:sp>
        <p:nvSpPr>
          <p:cNvPr id="147" name="Shape 147"/>
          <p:cNvSpPr/>
          <p:nvPr/>
        </p:nvSpPr>
        <p:spPr>
          <a:xfrm>
            <a:off x="2133600" y="1792288"/>
            <a:ext cx="1941036" cy="446276"/>
          </a:xfrm>
          <a:prstGeom prst="rect">
            <a:avLst/>
          </a:prstGeom>
          <a:solidFill/>
          <a:ln>
            <a:round/>
          </a:ln>
          <a:extLst>
            <a:ext uri="{C572A759-6A51-4108-AA02-DFA0A04FC94B}">
              <ma14:wrappingTextBoxFlag xmlns:ma14="http://schemas.microsoft.com/office/mac/drawingml/2011/main" val="1"/>
            </a:ext>
          </a:extLst>
        </p:spPr>
        <p:txBody>
          <a:bodyPr wrap="none" lIns="38100" tIns="38100" rIns="38100" bIns="38100">
            <a:spAutoFit/>
          </a:bodyPr>
          <a:lstStyle>
            <a:lvl1pPr algn="l" defTabSz="914400">
              <a:buClr>
                <a:srgbClr val="FFFFFF"/>
              </a:buClr>
              <a:defRPr sz="2400" b="1">
                <a:uFill>
                  <a:solidFill>
                    <a:srgbClr val="FFFFFF"/>
                  </a:solidFill>
                </a:uFill>
                <a:latin typeface="Arial"/>
                <a:ea typeface="Arial"/>
                <a:cs typeface="Arial"/>
                <a:sym typeface="Arial"/>
              </a:defRPr>
            </a:lvl1pPr>
          </a:lstStyle>
          <a:p>
            <a:pPr lvl="0">
              <a:defRPr sz="1800" b="0">
                <a:solidFill>
                  <a:srgbClr val="000000"/>
                </a:solidFill>
                <a:uFillTx/>
              </a:defRPr>
            </a:pPr>
            <a:r>
              <a:rPr sz="2400" b="1" dirty="0" smtClean="0">
                <a:solidFill>
                  <a:srgbClr val="FFFFFF"/>
                </a:solidFill>
                <a:uFill>
                  <a:solidFill>
                    <a:srgbClr val="FFFFFF"/>
                  </a:solidFill>
                </a:uFill>
                <a:latin typeface="Helvetica"/>
                <a:cs typeface="Helvetica"/>
              </a:rPr>
              <a:t>Point source</a:t>
            </a:r>
            <a:endParaRPr sz="2400" b="1" dirty="0">
              <a:solidFill>
                <a:srgbClr val="FFFFFF"/>
              </a:solidFill>
              <a:uFill>
                <a:solidFill>
                  <a:srgbClr val="FFFFFF"/>
                </a:solidFill>
              </a:uFill>
              <a:latin typeface="Helvetica"/>
              <a:cs typeface="Helvetica"/>
            </a:endParaRPr>
          </a:p>
        </p:txBody>
      </p:sp>
      <p:sp>
        <p:nvSpPr>
          <p:cNvPr id="148" name="Shape 148"/>
          <p:cNvSpPr/>
          <p:nvPr/>
        </p:nvSpPr>
        <p:spPr>
          <a:xfrm rot="17760000">
            <a:off x="6634865" y="3765331"/>
            <a:ext cx="1718319" cy="446276"/>
          </a:xfrm>
          <a:prstGeom prst="rect">
            <a:avLst/>
          </a:prstGeom>
          <a:solidFill/>
          <a:ln>
            <a:round/>
          </a:ln>
          <a:extLst>
            <a:ext uri="{C572A759-6A51-4108-AA02-DFA0A04FC94B}">
              <ma14:wrappingTextBoxFlag xmlns:ma14="http://schemas.microsoft.com/office/mac/drawingml/2011/main" val="1"/>
            </a:ext>
          </a:extLst>
        </p:spPr>
        <p:txBody>
          <a:bodyPr wrap="none" lIns="38100" tIns="38100" rIns="38100" bIns="38100">
            <a:spAutoFit/>
          </a:bodyPr>
          <a:lstStyle>
            <a:lvl1pPr algn="l" defTabSz="914400">
              <a:buClr>
                <a:srgbClr val="FFFFFF"/>
              </a:buClr>
              <a:defRPr sz="2400" b="1">
                <a:uFill>
                  <a:solidFill>
                    <a:srgbClr val="FFFFFF"/>
                  </a:solidFill>
                </a:uFill>
                <a:latin typeface="Arial"/>
                <a:ea typeface="Arial"/>
                <a:cs typeface="Arial"/>
                <a:sym typeface="Arial"/>
              </a:defRPr>
            </a:lvl1pPr>
          </a:lstStyle>
          <a:p>
            <a:pPr lvl="0">
              <a:defRPr sz="1800" b="0">
                <a:solidFill>
                  <a:srgbClr val="000000"/>
                </a:solidFill>
                <a:uFillTx/>
              </a:defRPr>
            </a:pPr>
            <a:r>
              <a:rPr sz="2400" b="1">
                <a:solidFill>
                  <a:srgbClr val="FFFFFF"/>
                </a:solidFill>
                <a:uFill>
                  <a:solidFill>
                    <a:srgbClr val="FFFFFF"/>
                  </a:solidFill>
                </a:uFill>
                <a:latin typeface="Helvetica"/>
                <a:cs typeface="Helvetica"/>
              </a:rPr>
              <a:t>Finite Fault</a:t>
            </a:r>
          </a:p>
        </p:txBody>
      </p:sp>
      <p:sp>
        <p:nvSpPr>
          <p:cNvPr id="149" name="Shape 149"/>
          <p:cNvSpPr/>
          <p:nvPr/>
        </p:nvSpPr>
        <p:spPr>
          <a:xfrm flipH="1">
            <a:off x="6383337" y="2406650"/>
            <a:ext cx="1312863" cy="2590800"/>
          </a:xfrm>
          <a:prstGeom prst="line">
            <a:avLst/>
          </a:prstGeom>
          <a:ln w="76200">
            <a:solidFill>
              <a:srgbClr val="FFFFFF"/>
            </a:solidFill>
            <a:round/>
            <a:headEnd type="triangle"/>
            <a:tailEnd type="triangle"/>
          </a:ln>
        </p:spPr>
        <p:txBody>
          <a:bodyPr lIns="0" tIns="0" rIns="0" bIns="0"/>
          <a:lstStyle/>
          <a:p>
            <a:pPr lvl="0" algn="l" defTabSz="457200">
              <a:defRPr sz="1200">
                <a:solidFill>
                  <a:srgbClr val="000000"/>
                </a:solidFill>
                <a:latin typeface="Helvetica"/>
                <a:ea typeface="Helvetica"/>
                <a:cs typeface="Helvetica"/>
                <a:sym typeface="Helvetica"/>
              </a:defRPr>
            </a:pPr>
            <a:endParaRPr/>
          </a:p>
        </p:txBody>
      </p:sp>
      <p:sp>
        <p:nvSpPr>
          <p:cNvPr id="150" name="Shape 150"/>
          <p:cNvSpPr/>
          <p:nvPr/>
        </p:nvSpPr>
        <p:spPr>
          <a:xfrm rot="17760000">
            <a:off x="5547866" y="3435913"/>
            <a:ext cx="2527301" cy="298154"/>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FFF"/>
              </a:buClr>
              <a:defRPr sz="1600">
                <a:uFill>
                  <a:solidFill>
                    <a:srgbClr val="FFFFFF"/>
                  </a:solidFill>
                </a:uFill>
                <a:latin typeface="Arial"/>
                <a:ea typeface="Arial"/>
                <a:cs typeface="Arial"/>
                <a:sym typeface="Arial"/>
              </a:defRPr>
            </a:lvl1pPr>
          </a:lstStyle>
          <a:p>
            <a:pPr lvl="0">
              <a:defRPr sz="1800">
                <a:solidFill>
                  <a:srgbClr val="000000"/>
                </a:solidFill>
                <a:uFillTx/>
              </a:defRPr>
            </a:pPr>
            <a:r>
              <a:rPr sz="1600">
                <a:solidFill>
                  <a:srgbClr val="FFFFFF"/>
                </a:solidFill>
                <a:uFill>
                  <a:solidFill>
                    <a:srgbClr val="FFFFFF"/>
                  </a:solidFill>
                </a:uFill>
              </a:rPr>
              <a:t>~400 km</a:t>
            </a:r>
          </a:p>
        </p:txBody>
      </p:sp>
      <p:sp>
        <p:nvSpPr>
          <p:cNvPr id="151" name="Shape 151"/>
          <p:cNvSpPr/>
          <p:nvPr/>
        </p:nvSpPr>
        <p:spPr>
          <a:xfrm>
            <a:off x="990599" y="3930649"/>
            <a:ext cx="1524001" cy="14620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57150">
            <a:solidFill>
              <a:srgbClr val="FF2600"/>
            </a:solidFill>
            <a:round/>
          </a:ln>
        </p:spPr>
        <p:txBody>
          <a:bodyPr lIns="0" tIns="0" rIns="0" bIns="0"/>
          <a:lstStyle/>
          <a:p>
            <a:pPr lvl="0" algn="l" defTabSz="457200">
              <a:defRPr sz="1200">
                <a:solidFill>
                  <a:srgbClr val="000000"/>
                </a:solidFill>
                <a:latin typeface="Helvetica"/>
                <a:ea typeface="Helvetica"/>
                <a:cs typeface="Helvetica"/>
                <a:sym typeface="Helvetica"/>
              </a:defRPr>
            </a:pPr>
            <a:endParaRPr/>
          </a:p>
        </p:txBody>
      </p:sp>
      <p:sp>
        <p:nvSpPr>
          <p:cNvPr id="152" name="Shape 152"/>
          <p:cNvSpPr/>
          <p:nvPr/>
        </p:nvSpPr>
        <p:spPr>
          <a:xfrm>
            <a:off x="1143000" y="4351337"/>
            <a:ext cx="1231900" cy="569387"/>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407AAA"/>
              </a:buClr>
              <a:buFont typeface="Arial"/>
              <a:defRPr sz="1600" b="1">
                <a:solidFill>
                  <a:srgbClr val="407AAA"/>
                </a:solidFill>
                <a:effectLst>
                  <a:outerShdw blurRad="38100" dist="38100" dir="2700000" rotWithShape="0">
                    <a:srgbClr val="000000">
                      <a:alpha val="43137"/>
                    </a:srgbClr>
                  </a:outerShdw>
                </a:effectLst>
                <a:uFill>
                  <a:solidFill>
                    <a:srgbClr val="407AAA"/>
                  </a:solidFill>
                </a:uFill>
                <a:latin typeface="Arial"/>
                <a:ea typeface="Arial"/>
                <a:cs typeface="Arial"/>
                <a:sym typeface="Arial"/>
              </a:defRPr>
            </a:lvl1pPr>
          </a:lstStyle>
          <a:p>
            <a:pPr lvl="0">
              <a:defRPr sz="1800" b="0">
                <a:solidFill>
                  <a:srgbClr val="000000"/>
                </a:solidFill>
                <a:effectLst/>
                <a:uFillTx/>
              </a:defRPr>
            </a:pPr>
            <a:r>
              <a:rPr sz="1600" b="1" dirty="0">
                <a:solidFill>
                  <a:srgbClr val="407AAA"/>
                </a:solidFill>
                <a:effectLst>
                  <a:outerShdw blurRad="38100" dist="38100" dir="2700000" rotWithShape="0">
                    <a:srgbClr val="000000">
                      <a:alpha val="43137"/>
                    </a:srgbClr>
                  </a:outerShdw>
                </a:effectLst>
                <a:uFill>
                  <a:solidFill>
                    <a:srgbClr val="407AAA"/>
                  </a:solidFill>
                </a:uFill>
                <a:latin typeface="Helvetica"/>
                <a:cs typeface="Helvetica"/>
              </a:rPr>
              <a:t>No warning!</a:t>
            </a:r>
          </a:p>
        </p:txBody>
      </p:sp>
      <p:grpSp>
        <p:nvGrpSpPr>
          <p:cNvPr id="156" name="Group 156"/>
          <p:cNvGrpSpPr/>
          <p:nvPr/>
        </p:nvGrpSpPr>
        <p:grpSpPr>
          <a:xfrm>
            <a:off x="3240" y="-1"/>
            <a:ext cx="3898654" cy="692920"/>
            <a:chOff x="0" y="0"/>
            <a:chExt cx="3898652" cy="692918"/>
          </a:xfrm>
        </p:grpSpPr>
        <p:sp>
          <p:nvSpPr>
            <p:cNvPr id="153" name="Shape 153"/>
            <p:cNvSpPr/>
            <p:nvPr/>
          </p:nvSpPr>
          <p:spPr>
            <a:xfrm>
              <a:off x="0" y="147090"/>
              <a:ext cx="1993900" cy="359992"/>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r" defTabSz="914400">
                <a:buClr>
                  <a:srgbClr val="FFCA00"/>
                </a:buClr>
                <a:defRPr sz="2000">
                  <a:solidFill>
                    <a:srgbClr val="FFCA00"/>
                  </a:solidFill>
                  <a:uFill>
                    <a:solidFill>
                      <a:srgbClr val="FFCA00"/>
                    </a:solidFill>
                  </a:uFill>
                  <a:latin typeface="Arial"/>
                  <a:ea typeface="Arial"/>
                  <a:cs typeface="Arial"/>
                  <a:sym typeface="Arial"/>
                </a:defRPr>
              </a:lvl1pPr>
            </a:lstStyle>
            <a:p>
              <a:pPr lvl="0">
                <a:defRPr sz="1800">
                  <a:solidFill>
                    <a:srgbClr val="000000"/>
                  </a:solidFill>
                  <a:uFillTx/>
                </a:defRPr>
              </a:pPr>
              <a:r>
                <a:rPr sz="2000">
                  <a:solidFill>
                    <a:srgbClr val="FFCA00"/>
                  </a:solidFill>
                  <a:uFill>
                    <a:solidFill>
                      <a:srgbClr val="FFCA00"/>
                    </a:solidFill>
                  </a:uFill>
                </a:rPr>
                <a:t>CISN Shake</a:t>
              </a:r>
            </a:p>
          </p:txBody>
        </p:sp>
        <p:sp>
          <p:nvSpPr>
            <p:cNvPr id="154" name="Shape 154"/>
            <p:cNvSpPr/>
            <p:nvPr/>
          </p:nvSpPr>
          <p:spPr>
            <a:xfrm>
              <a:off x="1828552" y="0"/>
              <a:ext cx="2070101" cy="692919"/>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914400">
                <a:buClr>
                  <a:srgbClr val="FFCA00"/>
                </a:buClr>
                <a:defRPr sz="4400">
                  <a:solidFill>
                    <a:srgbClr val="FFCA00"/>
                  </a:solidFill>
                  <a:uFill>
                    <a:solidFill>
                      <a:srgbClr val="FFCA00"/>
                    </a:solidFill>
                  </a:uFill>
                  <a:latin typeface="Arial"/>
                  <a:ea typeface="Arial"/>
                  <a:cs typeface="Arial"/>
                  <a:sym typeface="Arial"/>
                </a:defRPr>
              </a:lvl1pPr>
            </a:lstStyle>
            <a:p>
              <a:pPr lvl="0">
                <a:defRPr sz="1800">
                  <a:solidFill>
                    <a:srgbClr val="000000"/>
                  </a:solidFill>
                  <a:uFillTx/>
                </a:defRPr>
              </a:pPr>
              <a:r>
                <a:rPr sz="4400">
                  <a:solidFill>
                    <a:srgbClr val="FFCA00"/>
                  </a:solidFill>
                  <a:uFill>
                    <a:solidFill>
                      <a:srgbClr val="FFCA00"/>
                    </a:solidFill>
                  </a:uFill>
                </a:rPr>
                <a:t>Alert</a:t>
              </a:r>
            </a:p>
          </p:txBody>
        </p:sp>
        <p:sp>
          <p:nvSpPr>
            <p:cNvPr id="155" name="Shape 155"/>
            <p:cNvSpPr/>
            <p:nvPr/>
          </p:nvSpPr>
          <p:spPr>
            <a:xfrm flipV="1">
              <a:off x="1825560" y="152497"/>
              <a:ext cx="201251" cy="488506"/>
            </a:xfrm>
            <a:prstGeom prst="line">
              <a:avLst/>
            </a:prstGeom>
            <a:noFill/>
            <a:ln w="34925" cap="flat">
              <a:solidFill>
                <a:srgbClr val="FFCA00"/>
              </a:solidFill>
              <a:prstDash val="solid"/>
              <a:round/>
            </a:ln>
            <a:effectLst/>
          </p:spPr>
          <p:txBody>
            <a:bodyPr wrap="square" lIns="0" tIns="0" rIns="0" bIns="0" numCol="1" anchor="ctr">
              <a:noAutofit/>
            </a:bodyPr>
            <a:lstStyle/>
            <a:p>
              <a:pPr lvl="0" algn="l" defTabSz="457200">
                <a:defRPr sz="1200">
                  <a:solidFill>
                    <a:srgbClr val="000000"/>
                  </a:solidFill>
                  <a:latin typeface="Helvetica"/>
                  <a:ea typeface="Helvetica"/>
                  <a:cs typeface="Helvetica"/>
                  <a:sym typeface="Helvetica"/>
                </a:defRPr>
              </a:pPr>
              <a:endParaRPr/>
            </a:p>
          </p:txBody>
        </p:sp>
      </p:grpSp>
      <p:sp>
        <p:nvSpPr>
          <p:cNvPr id="157" name="Shape 157"/>
          <p:cNvSpPr/>
          <p:nvPr/>
        </p:nvSpPr>
        <p:spPr>
          <a:xfrm>
            <a:off x="3429000" y="76200"/>
            <a:ext cx="3429000" cy="754053"/>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000000"/>
              </a:buClr>
              <a:defRPr>
                <a:solidFill>
                  <a:srgbClr val="000000"/>
                </a:solidFill>
                <a:uFill>
                  <a:solidFill/>
                </a:uFill>
                <a:latin typeface="Arial"/>
                <a:ea typeface="Arial"/>
                <a:cs typeface="Arial"/>
                <a:sym typeface="Arial"/>
              </a:defRPr>
            </a:lvl1pPr>
          </a:lstStyle>
          <a:p>
            <a:pPr lvl="0">
              <a:defRPr sz="1800">
                <a:uFillTx/>
              </a:defRPr>
            </a:pPr>
            <a:r>
              <a:rPr sz="4400" dirty="0">
                <a:solidFill>
                  <a:srgbClr val="0000FF"/>
                </a:solidFill>
                <a:uFill>
                  <a:solidFill/>
                </a:uFill>
                <a:latin typeface="Helvetica"/>
                <a:cs typeface="Helvetica"/>
              </a:rPr>
              <a:t>Challenge 1</a:t>
            </a:r>
          </a:p>
        </p:txBody>
      </p:sp>
      <p:sp>
        <p:nvSpPr>
          <p:cNvPr id="158" name="Shape 158"/>
          <p:cNvSpPr/>
          <p:nvPr/>
        </p:nvSpPr>
        <p:spPr>
          <a:xfrm>
            <a:off x="7772400" y="139699"/>
            <a:ext cx="1270000" cy="323165"/>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929292"/>
              </a:buClr>
              <a:buFont typeface="Times New Roman"/>
              <a:defRPr sz="1600" i="1">
                <a:solidFill>
                  <a:srgbClr val="929292"/>
                </a:solidFill>
                <a:uFill>
                  <a:solidFill>
                    <a:srgbClr val="929292"/>
                  </a:solidFill>
                </a:uFill>
                <a:latin typeface="Times New Roman"/>
                <a:ea typeface="Times New Roman"/>
                <a:cs typeface="Times New Roman"/>
                <a:sym typeface="Times New Roman"/>
              </a:defRPr>
            </a:lvl1pPr>
          </a:lstStyle>
          <a:p>
            <a:pPr lvl="0">
              <a:defRPr sz="1800" i="0">
                <a:solidFill>
                  <a:srgbClr val="000000"/>
                </a:solidFill>
                <a:uFillTx/>
              </a:defRPr>
            </a:pPr>
            <a:r>
              <a:rPr sz="1600" i="1">
                <a:solidFill>
                  <a:srgbClr val="929292"/>
                </a:solidFill>
                <a:uFill>
                  <a:solidFill>
                    <a:srgbClr val="929292"/>
                  </a:solidFill>
                </a:uFill>
                <a:latin typeface="Helvetica"/>
                <a:cs typeface="Helvetica"/>
              </a:rPr>
              <a:t>M. Böse</a:t>
            </a:r>
          </a:p>
        </p:txBody>
      </p:sp>
    </p:spTree>
    <p:extLst>
      <p:ext uri="{BB962C8B-B14F-4D97-AF65-F5344CB8AC3E}">
        <p14:creationId xmlns:p14="http://schemas.microsoft.com/office/powerpoint/2010/main" val="121467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Shape 88"/>
          <p:cNvSpPr>
            <a:spLocks noGrp="1"/>
          </p:cNvSpPr>
          <p:nvPr>
            <p:ph type="title"/>
          </p:nvPr>
        </p:nvSpPr>
        <p:spPr>
          <a:xfrm>
            <a:off x="1430420" y="1482478"/>
            <a:ext cx="5967507" cy="1077495"/>
          </a:xfrm>
          <a:prstGeom prst="rect">
            <a:avLst/>
          </a:prstGeom>
        </p:spPr>
        <p:txBody>
          <a:bodyPr>
            <a:normAutofit/>
          </a:bodyPr>
          <a:lstStyle/>
          <a:p>
            <a:pPr lvl="0">
              <a:defRPr sz="1800"/>
            </a:pPr>
            <a:r>
              <a:rPr lang="en-US" sz="3600" dirty="0" smtClean="0">
                <a:solidFill>
                  <a:srgbClr val="0000FF"/>
                </a:solidFill>
                <a:latin typeface="Helvetica"/>
                <a:cs typeface="Helvetica"/>
              </a:rPr>
              <a:t>3 more geodetic methods</a:t>
            </a:r>
            <a:endParaRPr sz="3600" dirty="0">
              <a:solidFill>
                <a:srgbClr val="0000FF"/>
              </a:solidFill>
              <a:latin typeface="Helvetica"/>
              <a:cs typeface="Helvetica"/>
            </a:endParaRPr>
          </a:p>
        </p:txBody>
      </p:sp>
      <p:sp>
        <p:nvSpPr>
          <p:cNvPr id="89" name="Shape 89"/>
          <p:cNvSpPr>
            <a:spLocks noGrp="1"/>
          </p:cNvSpPr>
          <p:nvPr>
            <p:ph type="body" idx="1"/>
          </p:nvPr>
        </p:nvSpPr>
        <p:spPr>
          <a:xfrm>
            <a:off x="2773572" y="764829"/>
            <a:ext cx="3389270" cy="772537"/>
          </a:xfrm>
          <a:prstGeom prst="rect">
            <a:avLst/>
          </a:prstGeom>
        </p:spPr>
        <p:txBody>
          <a:bodyPr>
            <a:noAutofit/>
          </a:bodyPr>
          <a:lstStyle/>
          <a:p>
            <a:pPr marL="457200" lvl="0" indent="0">
              <a:buNone/>
              <a:defRPr sz="1800"/>
            </a:pPr>
            <a:r>
              <a:rPr lang="en-US" sz="2800" dirty="0" smtClean="0">
                <a:solidFill>
                  <a:schemeClr val="tx1"/>
                </a:solidFill>
                <a:latin typeface="Helvetica"/>
                <a:cs typeface="Helvetica"/>
              </a:rPr>
              <a:t>VS, onsite</a:t>
            </a:r>
            <a:endParaRPr sz="2800" dirty="0">
              <a:solidFill>
                <a:schemeClr val="tx1"/>
              </a:solidFill>
              <a:latin typeface="Helvetica"/>
              <a:cs typeface="Helvetica"/>
            </a:endParaRPr>
          </a:p>
        </p:txBody>
      </p:sp>
      <p:sp>
        <p:nvSpPr>
          <p:cNvPr id="4" name="Shape 88"/>
          <p:cNvSpPr txBox="1">
            <a:spLocks/>
          </p:cNvSpPr>
          <p:nvPr/>
        </p:nvSpPr>
        <p:spPr>
          <a:xfrm>
            <a:off x="1328822" y="18715"/>
            <a:ext cx="6221506" cy="120315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317500">
              <a:defRPr sz="5000">
                <a:solidFill>
                  <a:srgbClr val="FFFFFF"/>
                </a:solidFill>
                <a:uFillTx/>
                <a:latin typeface="+mj-lt"/>
                <a:ea typeface="+mj-ea"/>
                <a:cs typeface="+mj-cs"/>
                <a:sym typeface="Chalkboard"/>
              </a:defRPr>
            </a:lvl1pPr>
            <a:lvl2pPr indent="228600" algn="ctr" defTabSz="457200">
              <a:defRPr sz="4400">
                <a:solidFill>
                  <a:srgbClr val="FFFFFF"/>
                </a:solidFill>
                <a:uFill>
                  <a:solidFill>
                    <a:srgbClr val="FFFFFF"/>
                  </a:solidFill>
                </a:uFill>
                <a:latin typeface="Calibri"/>
                <a:ea typeface="Calibri"/>
                <a:cs typeface="Calibri"/>
                <a:sym typeface="Calibri"/>
              </a:defRPr>
            </a:lvl2pPr>
            <a:lvl3pPr indent="457200" algn="ctr" defTabSz="457200">
              <a:defRPr sz="4400">
                <a:solidFill>
                  <a:srgbClr val="FFFFFF"/>
                </a:solidFill>
                <a:uFill>
                  <a:solidFill>
                    <a:srgbClr val="FFFFFF"/>
                  </a:solidFill>
                </a:uFill>
                <a:latin typeface="Calibri"/>
                <a:ea typeface="Calibri"/>
                <a:cs typeface="Calibri"/>
                <a:sym typeface="Calibri"/>
              </a:defRPr>
            </a:lvl3pPr>
            <a:lvl4pPr indent="685800" algn="ctr" defTabSz="457200">
              <a:defRPr sz="4400">
                <a:solidFill>
                  <a:srgbClr val="FFFFFF"/>
                </a:solidFill>
                <a:uFill>
                  <a:solidFill>
                    <a:srgbClr val="FFFFFF"/>
                  </a:solidFill>
                </a:uFill>
                <a:latin typeface="Calibri"/>
                <a:ea typeface="Calibri"/>
                <a:cs typeface="Calibri"/>
                <a:sym typeface="Calibri"/>
              </a:defRPr>
            </a:lvl4pPr>
            <a:lvl5pPr indent="914400" algn="ctr" defTabSz="457200">
              <a:defRPr sz="4400">
                <a:solidFill>
                  <a:srgbClr val="FFFFFF"/>
                </a:solidFill>
                <a:uFill>
                  <a:solidFill>
                    <a:srgbClr val="FFFFFF"/>
                  </a:solidFill>
                </a:uFill>
                <a:latin typeface="Calibri"/>
                <a:ea typeface="Calibri"/>
                <a:cs typeface="Calibri"/>
                <a:sym typeface="Calibri"/>
              </a:defRPr>
            </a:lvl5pPr>
            <a:lvl6pPr indent="1143000" algn="ctr" defTabSz="457200">
              <a:defRPr sz="4400">
                <a:solidFill>
                  <a:srgbClr val="FFFFFF"/>
                </a:solidFill>
                <a:uFill>
                  <a:solidFill>
                    <a:srgbClr val="FFFFFF"/>
                  </a:solidFill>
                </a:uFill>
                <a:latin typeface="Calibri"/>
                <a:ea typeface="Calibri"/>
                <a:cs typeface="Calibri"/>
                <a:sym typeface="Calibri"/>
              </a:defRPr>
            </a:lvl6pPr>
            <a:lvl7pPr indent="1371600" algn="ctr" defTabSz="457200">
              <a:defRPr sz="4400">
                <a:solidFill>
                  <a:srgbClr val="FFFFFF"/>
                </a:solidFill>
                <a:uFill>
                  <a:solidFill>
                    <a:srgbClr val="FFFFFF"/>
                  </a:solidFill>
                </a:uFill>
                <a:latin typeface="Calibri"/>
                <a:ea typeface="Calibri"/>
                <a:cs typeface="Calibri"/>
                <a:sym typeface="Calibri"/>
              </a:defRPr>
            </a:lvl7pPr>
            <a:lvl8pPr indent="1600200" algn="ctr" defTabSz="457200">
              <a:defRPr sz="4400">
                <a:solidFill>
                  <a:srgbClr val="FFFFFF"/>
                </a:solidFill>
                <a:uFill>
                  <a:solidFill>
                    <a:srgbClr val="FFFFFF"/>
                  </a:solidFill>
                </a:uFill>
                <a:latin typeface="Calibri"/>
                <a:ea typeface="Calibri"/>
                <a:cs typeface="Calibri"/>
                <a:sym typeface="Calibri"/>
              </a:defRPr>
            </a:lvl8pPr>
            <a:lvl9pPr indent="1828800" algn="ctr" defTabSz="457200">
              <a:defRPr sz="4400">
                <a:solidFill>
                  <a:srgbClr val="FFFFFF"/>
                </a:solidFill>
                <a:uFill>
                  <a:solidFill>
                    <a:srgbClr val="FFFFFF"/>
                  </a:solidFill>
                </a:uFill>
                <a:latin typeface="Calibri"/>
                <a:ea typeface="Calibri"/>
                <a:cs typeface="Calibri"/>
                <a:sym typeface="Calibri"/>
              </a:defRPr>
            </a:lvl9pPr>
          </a:lstStyle>
          <a:p>
            <a:pPr>
              <a:defRPr sz="1800"/>
            </a:pPr>
            <a:r>
              <a:rPr lang="en-US" sz="3600" dirty="0" smtClean="0">
                <a:solidFill>
                  <a:srgbClr val="0000FF"/>
                </a:solidFill>
                <a:latin typeface="Helvetica"/>
                <a:cs typeface="Helvetica"/>
              </a:rPr>
              <a:t>2 more seismic methods</a:t>
            </a:r>
            <a:endParaRPr lang="en-US" sz="3600" dirty="0">
              <a:solidFill>
                <a:srgbClr val="0000FF"/>
              </a:solidFill>
              <a:latin typeface="Helvetica"/>
              <a:cs typeface="Helvetica"/>
            </a:endParaRPr>
          </a:p>
        </p:txBody>
      </p:sp>
      <p:sp>
        <p:nvSpPr>
          <p:cNvPr id="5" name="Shape 89"/>
          <p:cNvSpPr txBox="1">
            <a:spLocks/>
          </p:cNvSpPr>
          <p:nvPr/>
        </p:nvSpPr>
        <p:spPr>
          <a:xfrm>
            <a:off x="385972" y="2107021"/>
            <a:ext cx="8514566" cy="490337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Autofit/>
          </a:bodyPr>
          <a:lstStyle>
            <a:lvl1pPr marL="893697" indent="-436497" defTabSz="317500">
              <a:spcBef>
                <a:spcPts val="2100"/>
              </a:spcBef>
              <a:buClrTx/>
              <a:buSzPct val="43000"/>
              <a:buFontTx/>
              <a:buBlip>
                <a:blip r:embed="rId2"/>
              </a:buBlip>
              <a:defRPr sz="2400">
                <a:solidFill>
                  <a:srgbClr val="FFFFFF"/>
                </a:solidFill>
                <a:uFillTx/>
                <a:latin typeface="+mj-lt"/>
                <a:ea typeface="+mj-ea"/>
                <a:cs typeface="+mj-cs"/>
                <a:sym typeface="Chalkboard"/>
              </a:defRPr>
            </a:lvl1pPr>
            <a:lvl2pPr marL="1439797" indent="-436497" defTabSz="317500">
              <a:spcBef>
                <a:spcPts val="2100"/>
              </a:spcBef>
              <a:buClrTx/>
              <a:buSzPct val="43000"/>
              <a:buFontTx/>
              <a:buBlip>
                <a:blip r:embed="rId2"/>
              </a:buBlip>
              <a:defRPr sz="2400">
                <a:solidFill>
                  <a:srgbClr val="FFFFFF"/>
                </a:solidFill>
                <a:uFillTx/>
                <a:latin typeface="+mj-lt"/>
                <a:ea typeface="+mj-ea"/>
                <a:cs typeface="+mj-cs"/>
                <a:sym typeface="Chalkboard"/>
              </a:defRPr>
            </a:lvl2pPr>
            <a:lvl3pPr marL="1973197" indent="-436497" defTabSz="317500">
              <a:spcBef>
                <a:spcPts val="2100"/>
              </a:spcBef>
              <a:buClrTx/>
              <a:buSzPct val="43000"/>
              <a:buFontTx/>
              <a:buBlip>
                <a:blip r:embed="rId2"/>
              </a:buBlip>
              <a:defRPr sz="2400">
                <a:solidFill>
                  <a:srgbClr val="FFFFFF"/>
                </a:solidFill>
                <a:uFillTx/>
                <a:latin typeface="+mj-lt"/>
                <a:ea typeface="+mj-ea"/>
                <a:cs typeface="+mj-cs"/>
                <a:sym typeface="Chalkboard"/>
              </a:defRPr>
            </a:lvl3pPr>
            <a:lvl4pPr marL="2544697" indent="-436497" defTabSz="317500">
              <a:spcBef>
                <a:spcPts val="2100"/>
              </a:spcBef>
              <a:buClrTx/>
              <a:buSzPct val="43000"/>
              <a:buFontTx/>
              <a:buBlip>
                <a:blip r:embed="rId2"/>
              </a:buBlip>
              <a:defRPr sz="2400">
                <a:solidFill>
                  <a:srgbClr val="FFFFFF"/>
                </a:solidFill>
                <a:uFillTx/>
                <a:latin typeface="+mj-lt"/>
                <a:ea typeface="+mj-ea"/>
                <a:cs typeface="+mj-cs"/>
                <a:sym typeface="Chalkboard"/>
              </a:defRPr>
            </a:lvl4pPr>
            <a:lvl5pPr marL="3128897" indent="-436497" defTabSz="317500">
              <a:spcBef>
                <a:spcPts val="2100"/>
              </a:spcBef>
              <a:buClrTx/>
              <a:buSzPct val="43000"/>
              <a:buFontTx/>
              <a:buBlip>
                <a:blip r:embed="rId2"/>
              </a:buBlip>
              <a:defRPr sz="2400">
                <a:solidFill>
                  <a:srgbClr val="FFFFFF"/>
                </a:solidFill>
                <a:uFillTx/>
                <a:latin typeface="+mj-lt"/>
                <a:ea typeface="+mj-ea"/>
                <a:cs typeface="+mj-cs"/>
                <a:sym typeface="Chalkboard"/>
              </a:defRPr>
            </a:lvl5pPr>
            <a:lvl6pPr marL="3365500" indent="-914400" defTabSz="457200">
              <a:spcBef>
                <a:spcPts val="700"/>
              </a:spcBef>
              <a:buClr>
                <a:srgbClr val="FFFFFF"/>
              </a:buClr>
              <a:buSzPct val="171000"/>
              <a:buFont typeface="Arial"/>
              <a:buChar char="•"/>
              <a:defRPr sz="3200">
                <a:solidFill>
                  <a:srgbClr val="FFFFFF"/>
                </a:solidFill>
                <a:uFill>
                  <a:solidFill>
                    <a:srgbClr val="FFFFFF"/>
                  </a:solidFill>
                </a:uFill>
                <a:latin typeface="Calibri"/>
                <a:ea typeface="Calibri"/>
                <a:cs typeface="Calibri"/>
                <a:sym typeface="Calibri"/>
              </a:defRPr>
            </a:lvl6pPr>
            <a:lvl7pPr marL="3721100" indent="-914400" defTabSz="457200">
              <a:spcBef>
                <a:spcPts val="700"/>
              </a:spcBef>
              <a:buClr>
                <a:srgbClr val="FFFFFF"/>
              </a:buClr>
              <a:buSzPct val="171000"/>
              <a:buFont typeface="Arial"/>
              <a:buChar char="•"/>
              <a:defRPr sz="3200">
                <a:solidFill>
                  <a:srgbClr val="FFFFFF"/>
                </a:solidFill>
                <a:uFill>
                  <a:solidFill>
                    <a:srgbClr val="FFFFFF"/>
                  </a:solidFill>
                </a:uFill>
                <a:latin typeface="Calibri"/>
                <a:ea typeface="Calibri"/>
                <a:cs typeface="Calibri"/>
                <a:sym typeface="Calibri"/>
              </a:defRPr>
            </a:lvl7pPr>
            <a:lvl8pPr marL="4076700" indent="-914400" defTabSz="457200">
              <a:spcBef>
                <a:spcPts val="700"/>
              </a:spcBef>
              <a:buClr>
                <a:srgbClr val="FFFFFF"/>
              </a:buClr>
              <a:buSzPct val="171000"/>
              <a:buFont typeface="Arial"/>
              <a:buChar char="•"/>
              <a:defRPr sz="3200">
                <a:solidFill>
                  <a:srgbClr val="FFFFFF"/>
                </a:solidFill>
                <a:uFill>
                  <a:solidFill>
                    <a:srgbClr val="FFFFFF"/>
                  </a:solidFill>
                </a:uFill>
                <a:latin typeface="Calibri"/>
                <a:ea typeface="Calibri"/>
                <a:cs typeface="Calibri"/>
                <a:sym typeface="Calibri"/>
              </a:defRPr>
            </a:lvl8pPr>
            <a:lvl9pPr marL="4432300" indent="-914400" defTabSz="457200">
              <a:spcBef>
                <a:spcPts val="700"/>
              </a:spcBef>
              <a:buClr>
                <a:srgbClr val="FFFFFF"/>
              </a:buClr>
              <a:buSzPct val="171000"/>
              <a:buFont typeface="Arial"/>
              <a:buChar char="•"/>
              <a:defRPr sz="3200">
                <a:solidFill>
                  <a:srgbClr val="FFFFFF"/>
                </a:solidFill>
                <a:uFill>
                  <a:solidFill>
                    <a:srgbClr val="FFFFFF"/>
                  </a:solidFill>
                </a:uFill>
                <a:latin typeface="Calibri"/>
                <a:ea typeface="Calibri"/>
                <a:cs typeface="Calibri"/>
                <a:sym typeface="Calibri"/>
              </a:defRPr>
            </a:lvl9pPr>
          </a:lstStyle>
          <a:p>
            <a:pPr marL="457200" indent="0">
              <a:buFontTx/>
              <a:buNone/>
              <a:defRPr sz="1800"/>
            </a:pPr>
            <a:r>
              <a:rPr lang="en-US" sz="2800" dirty="0" err="1" smtClean="0">
                <a:solidFill>
                  <a:schemeClr val="accent6">
                    <a:lumMod val="50000"/>
                  </a:schemeClr>
                </a:solidFill>
                <a:latin typeface="Helvetica"/>
                <a:cs typeface="Helvetica"/>
              </a:rPr>
              <a:t>FinDer</a:t>
            </a:r>
            <a:r>
              <a:rPr lang="en-US" sz="2800" dirty="0" smtClean="0">
                <a:solidFill>
                  <a:schemeClr val="accent6">
                    <a:lumMod val="50000"/>
                  </a:schemeClr>
                </a:solidFill>
                <a:latin typeface="Helvetica"/>
                <a:cs typeface="Helvetica"/>
              </a:rPr>
              <a:t> </a:t>
            </a:r>
            <a:r>
              <a:rPr lang="en-US" sz="2800" dirty="0" smtClean="0">
                <a:solidFill>
                  <a:srgbClr val="000000"/>
                </a:solidFill>
                <a:latin typeface="Helvetica"/>
                <a:cs typeface="Helvetica"/>
              </a:rPr>
              <a:t>– (really seismic) estimates faulting area from spatial extend of strong S (and P) waves.</a:t>
            </a:r>
          </a:p>
          <a:p>
            <a:pPr marL="457200" indent="0">
              <a:buFontTx/>
              <a:buNone/>
              <a:defRPr sz="1800"/>
            </a:pPr>
            <a:r>
              <a:rPr lang="en-US" sz="2800" dirty="0" smtClean="0">
                <a:solidFill>
                  <a:schemeClr val="accent6">
                    <a:lumMod val="50000"/>
                  </a:schemeClr>
                </a:solidFill>
                <a:latin typeface="Helvetica"/>
                <a:cs typeface="Helvetica"/>
              </a:rPr>
              <a:t>G-Fast </a:t>
            </a:r>
            <a:r>
              <a:rPr lang="en-US" sz="2800" dirty="0" smtClean="0">
                <a:solidFill>
                  <a:schemeClr val="tx1"/>
                </a:solidFill>
                <a:latin typeface="Helvetica"/>
                <a:cs typeface="Helvetica"/>
              </a:rPr>
              <a:t>– get magnitude from peak GPS displacement (S wave, </a:t>
            </a:r>
            <a:r>
              <a:rPr lang="en-US" sz="2800" dirty="0" smtClean="0">
                <a:solidFill>
                  <a:srgbClr val="FF0000"/>
                </a:solidFill>
                <a:latin typeface="Helvetica"/>
                <a:cs typeface="Helvetica"/>
              </a:rPr>
              <a:t>slower but goes up to M9</a:t>
            </a:r>
            <a:r>
              <a:rPr lang="en-US" sz="2800" dirty="0" smtClean="0">
                <a:solidFill>
                  <a:schemeClr val="tx1"/>
                </a:solidFill>
                <a:latin typeface="Helvetica"/>
                <a:cs typeface="Helvetica"/>
              </a:rPr>
              <a:t>).</a:t>
            </a:r>
          </a:p>
          <a:p>
            <a:pPr marL="457200" indent="0">
              <a:buFontTx/>
              <a:buNone/>
              <a:defRPr sz="1800"/>
            </a:pPr>
            <a:r>
              <a:rPr lang="en-US" sz="2800" dirty="0" err="1" smtClean="0">
                <a:solidFill>
                  <a:srgbClr val="7521AC"/>
                </a:solidFill>
                <a:latin typeface="Helvetica"/>
                <a:cs typeface="Helvetica"/>
              </a:rPr>
              <a:t>Befores</a:t>
            </a:r>
            <a:r>
              <a:rPr lang="en-US" sz="2800" dirty="0" smtClean="0">
                <a:solidFill>
                  <a:srgbClr val="7521AC"/>
                </a:solidFill>
                <a:latin typeface="Helvetica"/>
                <a:cs typeface="Helvetica"/>
              </a:rPr>
              <a:t>, </a:t>
            </a:r>
            <a:r>
              <a:rPr lang="en-US" sz="2800" dirty="0" err="1" smtClean="0">
                <a:solidFill>
                  <a:srgbClr val="7521AC"/>
                </a:solidFill>
                <a:latin typeface="Helvetica"/>
                <a:cs typeface="Helvetica"/>
              </a:rPr>
              <a:t>Glarms</a:t>
            </a:r>
            <a:r>
              <a:rPr lang="en-US" sz="2800" dirty="0" smtClean="0">
                <a:solidFill>
                  <a:srgbClr val="7521AC"/>
                </a:solidFill>
                <a:latin typeface="Helvetica"/>
                <a:cs typeface="Helvetica"/>
              </a:rPr>
              <a:t>, others </a:t>
            </a:r>
            <a:r>
              <a:rPr lang="en-US" sz="2800" dirty="0" smtClean="0">
                <a:solidFill>
                  <a:srgbClr val="000000"/>
                </a:solidFill>
                <a:latin typeface="Helvetica"/>
                <a:cs typeface="Helvetica"/>
              </a:rPr>
              <a:t>– estimate fault slip distribution across fault plane (from GPS static offset, </a:t>
            </a:r>
            <a:r>
              <a:rPr lang="en-US" sz="2800" dirty="0" smtClean="0">
                <a:solidFill>
                  <a:srgbClr val="FF0000"/>
                </a:solidFill>
                <a:latin typeface="Helvetica"/>
                <a:cs typeface="Helvetica"/>
              </a:rPr>
              <a:t>even slower</a:t>
            </a:r>
            <a:r>
              <a:rPr lang="en-US" sz="2800" dirty="0" smtClean="0">
                <a:solidFill>
                  <a:srgbClr val="000000"/>
                </a:solidFill>
                <a:latin typeface="Helvetica"/>
                <a:cs typeface="Helvetica"/>
              </a:rPr>
              <a:t>, just useful for zipper arrays or tsunami warning).</a:t>
            </a:r>
            <a:endParaRPr lang="en-US" sz="2800" dirty="0">
              <a:solidFill>
                <a:srgbClr val="000000"/>
              </a:solidFill>
              <a:latin typeface="Helvetica"/>
              <a:cs typeface="Helvetica"/>
            </a:endParaRPr>
          </a:p>
        </p:txBody>
      </p:sp>
    </p:spTree>
    <p:extLst>
      <p:ext uri="{BB962C8B-B14F-4D97-AF65-F5344CB8AC3E}">
        <p14:creationId xmlns:p14="http://schemas.microsoft.com/office/powerpoint/2010/main" val="248732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sldNum" sz="quarter" idx="4294967295"/>
          </p:nvPr>
        </p:nvSpPr>
        <p:spPr>
          <a:xfrm>
            <a:off x="8660110" y="6532562"/>
            <a:ext cx="255290" cy="254001"/>
          </a:xfrm>
          <a:prstGeom prst="rect">
            <a:avLst/>
          </a:prstGeom>
          <a:ln w="12700"/>
          <a:extLst>
            <a:ext uri="{C572A759-6A51-4108-AA02-DFA0A04FC94B}">
              <ma14:wrappingTextBoxFlag xmlns:ma14="http://schemas.microsoft.com/office/mac/drawingml/2011/main" val="1"/>
            </a:ext>
          </a:extLst>
        </p:spPr>
        <p:txBody>
          <a:bodyPr>
            <a:normAutofit lnSpcReduction="10000"/>
          </a:bodyPr>
          <a:lstStyle/>
          <a:p>
            <a:pPr lvl="0">
              <a:defRPr sz="1800">
                <a:solidFill>
                  <a:srgbClr val="000000"/>
                </a:solidFill>
                <a:uFillTx/>
              </a:defRPr>
            </a:pPr>
            <a:fld id="{86CB4B4D-7CA3-9044-876B-883B54F8677D}" type="slidenum">
              <a:rPr sz="1200">
                <a:solidFill>
                  <a:srgbClr val="407AAA"/>
                </a:solidFill>
                <a:uFill>
                  <a:solidFill>
                    <a:srgbClr val="407AAA"/>
                  </a:solidFill>
                </a:uFill>
              </a:rPr>
              <a:t>23</a:t>
            </a:fld>
            <a:endParaRPr sz="1200">
              <a:solidFill>
                <a:srgbClr val="407AAA"/>
              </a:solidFill>
              <a:uFill>
                <a:solidFill>
                  <a:srgbClr val="407AAA"/>
                </a:solidFill>
              </a:uFill>
            </a:endParaRPr>
          </a:p>
        </p:txBody>
      </p:sp>
      <p:pic>
        <p:nvPicPr>
          <p:cNvPr id="246" name="image13.jpg"/>
          <p:cNvPicPr/>
          <p:nvPr/>
        </p:nvPicPr>
        <p:blipFill rotWithShape="1">
          <a:blip r:embed="rId2">
            <a:extLst/>
          </a:blip>
          <a:srcRect l="3654" t="3332" r="6914" b="25179"/>
          <a:stretch/>
        </p:blipFill>
        <p:spPr>
          <a:xfrm>
            <a:off x="762000" y="1905000"/>
            <a:ext cx="3881438" cy="3142787"/>
          </a:xfrm>
          <a:prstGeom prst="rect">
            <a:avLst/>
          </a:prstGeom>
          <a:ln>
            <a:round/>
          </a:ln>
        </p:spPr>
      </p:pic>
      <p:grpSp>
        <p:nvGrpSpPr>
          <p:cNvPr id="251" name="Group 251"/>
          <p:cNvGrpSpPr/>
          <p:nvPr/>
        </p:nvGrpSpPr>
        <p:grpSpPr>
          <a:xfrm>
            <a:off x="5015893" y="3886200"/>
            <a:ext cx="3926495" cy="2036765"/>
            <a:chOff x="42256" y="0"/>
            <a:chExt cx="3926494" cy="2036764"/>
          </a:xfrm>
        </p:grpSpPr>
        <p:pic>
          <p:nvPicPr>
            <p:cNvPr id="247" name="image14.png"/>
            <p:cNvPicPr/>
            <p:nvPr/>
          </p:nvPicPr>
          <p:blipFill rotWithShape="1">
            <a:blip r:embed="rId3">
              <a:extLst/>
            </a:blip>
            <a:srcRect l="5316" t="3992" r="22550" b="78368"/>
            <a:stretch/>
          </p:blipFill>
          <p:spPr>
            <a:xfrm>
              <a:off x="42256" y="0"/>
              <a:ext cx="3926494" cy="2036764"/>
            </a:xfrm>
            <a:prstGeom prst="rect">
              <a:avLst/>
            </a:prstGeom>
            <a:ln w="9525" cap="flat">
              <a:noFill/>
              <a:round/>
            </a:ln>
            <a:effectLst/>
          </p:spPr>
        </p:pic>
        <p:sp>
          <p:nvSpPr>
            <p:cNvPr id="248" name="Shape 248"/>
            <p:cNvSpPr/>
            <p:nvPr/>
          </p:nvSpPr>
          <p:spPr>
            <a:xfrm>
              <a:off x="1768475" y="1655762"/>
              <a:ext cx="1941315" cy="298154"/>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algn="l" defTabSz="914400">
                <a:buClr>
                  <a:srgbClr val="FFFFFF"/>
                </a:buClr>
                <a:defRPr sz="1600">
                  <a:uFill>
                    <a:solidFill>
                      <a:srgbClr val="FFFFFF"/>
                    </a:solidFill>
                  </a:uFill>
                  <a:latin typeface="Arial"/>
                  <a:ea typeface="Arial"/>
                  <a:cs typeface="Arial"/>
                  <a:sym typeface="Arial"/>
                </a:defRPr>
              </a:lvl1pPr>
            </a:lstStyle>
            <a:p>
              <a:pPr lvl="0">
                <a:defRPr sz="1800">
                  <a:solidFill>
                    <a:srgbClr val="000000"/>
                  </a:solidFill>
                  <a:uFillTx/>
                </a:defRPr>
              </a:pPr>
              <a:r>
                <a:rPr sz="1600">
                  <a:solidFill>
                    <a:srgbClr val="FFFFFF"/>
                  </a:solidFill>
                  <a:uFill>
                    <a:solidFill>
                      <a:srgbClr val="FFFFFF"/>
                    </a:solidFill>
                  </a:uFill>
                </a:rPr>
                <a:t>common earthquake</a:t>
              </a:r>
            </a:p>
          </p:txBody>
        </p:sp>
        <p:sp>
          <p:nvSpPr>
            <p:cNvPr id="249" name="Shape 249"/>
            <p:cNvSpPr/>
            <p:nvPr/>
          </p:nvSpPr>
          <p:spPr>
            <a:xfrm>
              <a:off x="931862" y="55562"/>
              <a:ext cx="469901" cy="35999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914400">
                <a:buClr>
                  <a:srgbClr val="FFFFFF"/>
                </a:buClr>
                <a:defRPr sz="2000" b="1">
                  <a:uFill>
                    <a:solidFill>
                      <a:srgbClr val="FFFFFF"/>
                    </a:solidFill>
                  </a:uFill>
                  <a:latin typeface="Arial"/>
                  <a:ea typeface="Arial"/>
                  <a:cs typeface="Arial"/>
                  <a:sym typeface="Arial"/>
                </a:defRPr>
              </a:lvl1pPr>
            </a:lstStyle>
            <a:p>
              <a:pPr lvl="0">
                <a:defRPr sz="1800" b="0">
                  <a:solidFill>
                    <a:srgbClr val="000000"/>
                  </a:solidFill>
                  <a:uFillTx/>
                </a:defRPr>
              </a:pPr>
              <a:r>
                <a:rPr sz="2000" b="1">
                  <a:solidFill>
                    <a:srgbClr val="FFFFFF"/>
                  </a:solidFill>
                  <a:uFill>
                    <a:solidFill>
                      <a:srgbClr val="FFFFFF"/>
                    </a:solidFill>
                  </a:uFill>
                </a:rPr>
                <a:t>S</a:t>
              </a:r>
            </a:p>
          </p:txBody>
        </p:sp>
        <p:sp>
          <p:nvSpPr>
            <p:cNvPr id="250" name="Shape 250"/>
            <p:cNvSpPr/>
            <p:nvPr/>
          </p:nvSpPr>
          <p:spPr>
            <a:xfrm>
              <a:off x="246062" y="55562"/>
              <a:ext cx="469901" cy="35999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914400">
                <a:buClr>
                  <a:srgbClr val="FF2600"/>
                </a:buClr>
                <a:defRPr sz="2000" b="1">
                  <a:solidFill>
                    <a:srgbClr val="FF2600"/>
                  </a:solidFill>
                  <a:uFill>
                    <a:solidFill>
                      <a:srgbClr val="FF2600"/>
                    </a:solidFill>
                  </a:uFill>
                  <a:latin typeface="Arial"/>
                  <a:ea typeface="Arial"/>
                  <a:cs typeface="Arial"/>
                  <a:sym typeface="Arial"/>
                </a:defRPr>
              </a:lvl1pPr>
            </a:lstStyle>
            <a:p>
              <a:pPr lvl="0">
                <a:defRPr sz="1800" b="0">
                  <a:solidFill>
                    <a:srgbClr val="000000"/>
                  </a:solidFill>
                  <a:uFillTx/>
                </a:defRPr>
              </a:pPr>
              <a:r>
                <a:rPr sz="2000" b="1">
                  <a:solidFill>
                    <a:srgbClr val="FF2600"/>
                  </a:solidFill>
                  <a:uFill>
                    <a:solidFill>
                      <a:srgbClr val="FF2600"/>
                    </a:solidFill>
                  </a:uFill>
                </a:rPr>
                <a:t>P</a:t>
              </a:r>
            </a:p>
          </p:txBody>
        </p:sp>
      </p:grpSp>
      <p:sp>
        <p:nvSpPr>
          <p:cNvPr id="252" name="Shape 252"/>
          <p:cNvSpPr/>
          <p:nvPr/>
        </p:nvSpPr>
        <p:spPr>
          <a:xfrm>
            <a:off x="1600200" y="1062037"/>
            <a:ext cx="7391400" cy="323165"/>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000000"/>
              </a:buClr>
              <a:defRPr sz="1600">
                <a:solidFill>
                  <a:srgbClr val="000000"/>
                </a:solidFill>
                <a:uFill>
                  <a:solidFill/>
                </a:uFill>
                <a:latin typeface="Arial"/>
                <a:ea typeface="Arial"/>
                <a:cs typeface="Arial"/>
                <a:sym typeface="Arial"/>
              </a:defRPr>
            </a:lvl1pPr>
          </a:lstStyle>
          <a:p>
            <a:pPr lvl="0">
              <a:defRPr sz="1800">
                <a:uFillTx/>
              </a:defRPr>
            </a:pPr>
            <a:r>
              <a:rPr sz="1600" dirty="0">
                <a:uFill>
                  <a:solidFill/>
                </a:uFill>
                <a:latin typeface="Helvetica"/>
                <a:cs typeface="Helvetica"/>
              </a:rPr>
              <a:t>2010 M7.2 El Mayor Cucapah earthquake (Baja)</a:t>
            </a:r>
          </a:p>
        </p:txBody>
      </p:sp>
      <p:grpSp>
        <p:nvGrpSpPr>
          <p:cNvPr id="256" name="Group 256"/>
          <p:cNvGrpSpPr/>
          <p:nvPr/>
        </p:nvGrpSpPr>
        <p:grpSpPr>
          <a:xfrm>
            <a:off x="3240" y="-1"/>
            <a:ext cx="3898654" cy="692920"/>
            <a:chOff x="0" y="0"/>
            <a:chExt cx="3898652" cy="692918"/>
          </a:xfrm>
        </p:grpSpPr>
        <p:sp>
          <p:nvSpPr>
            <p:cNvPr id="253" name="Shape 253"/>
            <p:cNvSpPr/>
            <p:nvPr/>
          </p:nvSpPr>
          <p:spPr>
            <a:xfrm>
              <a:off x="0" y="147090"/>
              <a:ext cx="1993900" cy="359992"/>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r" defTabSz="914400">
                <a:buClr>
                  <a:srgbClr val="FFCA00"/>
                </a:buClr>
                <a:defRPr sz="2000">
                  <a:solidFill>
                    <a:srgbClr val="FFCA00"/>
                  </a:solidFill>
                  <a:uFill>
                    <a:solidFill>
                      <a:srgbClr val="FFCA00"/>
                    </a:solidFill>
                  </a:uFill>
                  <a:latin typeface="Arial"/>
                  <a:ea typeface="Arial"/>
                  <a:cs typeface="Arial"/>
                  <a:sym typeface="Arial"/>
                </a:defRPr>
              </a:lvl1pPr>
            </a:lstStyle>
            <a:p>
              <a:pPr lvl="0">
                <a:defRPr sz="1800">
                  <a:solidFill>
                    <a:srgbClr val="000000"/>
                  </a:solidFill>
                  <a:uFillTx/>
                </a:defRPr>
              </a:pPr>
              <a:r>
                <a:rPr sz="2000">
                  <a:solidFill>
                    <a:srgbClr val="FFCA00"/>
                  </a:solidFill>
                  <a:uFill>
                    <a:solidFill>
                      <a:srgbClr val="FFCA00"/>
                    </a:solidFill>
                  </a:uFill>
                </a:rPr>
                <a:t>CISN Shake</a:t>
              </a:r>
            </a:p>
          </p:txBody>
        </p:sp>
        <p:sp>
          <p:nvSpPr>
            <p:cNvPr id="254" name="Shape 254"/>
            <p:cNvSpPr/>
            <p:nvPr/>
          </p:nvSpPr>
          <p:spPr>
            <a:xfrm>
              <a:off x="1828552" y="0"/>
              <a:ext cx="2070101" cy="692919"/>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914400">
                <a:buClr>
                  <a:srgbClr val="FFCA00"/>
                </a:buClr>
                <a:defRPr sz="4400">
                  <a:solidFill>
                    <a:srgbClr val="FFCA00"/>
                  </a:solidFill>
                  <a:uFill>
                    <a:solidFill>
                      <a:srgbClr val="FFCA00"/>
                    </a:solidFill>
                  </a:uFill>
                  <a:latin typeface="Arial"/>
                  <a:ea typeface="Arial"/>
                  <a:cs typeface="Arial"/>
                  <a:sym typeface="Arial"/>
                </a:defRPr>
              </a:lvl1pPr>
            </a:lstStyle>
            <a:p>
              <a:pPr lvl="0">
                <a:defRPr sz="1800">
                  <a:solidFill>
                    <a:srgbClr val="000000"/>
                  </a:solidFill>
                  <a:uFillTx/>
                </a:defRPr>
              </a:pPr>
              <a:r>
                <a:rPr sz="4400">
                  <a:solidFill>
                    <a:srgbClr val="FFCA00"/>
                  </a:solidFill>
                  <a:uFill>
                    <a:solidFill>
                      <a:srgbClr val="FFCA00"/>
                    </a:solidFill>
                  </a:uFill>
                </a:rPr>
                <a:t>Alert</a:t>
              </a:r>
            </a:p>
          </p:txBody>
        </p:sp>
        <p:sp>
          <p:nvSpPr>
            <p:cNvPr id="255" name="Shape 255"/>
            <p:cNvSpPr/>
            <p:nvPr/>
          </p:nvSpPr>
          <p:spPr>
            <a:xfrm flipV="1">
              <a:off x="1825560" y="152497"/>
              <a:ext cx="201251" cy="488506"/>
            </a:xfrm>
            <a:prstGeom prst="line">
              <a:avLst/>
            </a:prstGeom>
            <a:noFill/>
            <a:ln w="34925" cap="flat">
              <a:solidFill>
                <a:srgbClr val="FFCA00"/>
              </a:solidFill>
              <a:prstDash val="solid"/>
              <a:round/>
            </a:ln>
            <a:effectLst/>
          </p:spPr>
          <p:txBody>
            <a:bodyPr wrap="square" lIns="0" tIns="0" rIns="0" bIns="0" numCol="1" anchor="ctr">
              <a:noAutofit/>
            </a:bodyPr>
            <a:lstStyle/>
            <a:p>
              <a:pPr lvl="0" algn="l" defTabSz="457200">
                <a:defRPr sz="1200">
                  <a:solidFill>
                    <a:srgbClr val="000000"/>
                  </a:solidFill>
                  <a:latin typeface="Helvetica"/>
                  <a:ea typeface="Helvetica"/>
                  <a:cs typeface="Helvetica"/>
                  <a:sym typeface="Helvetica"/>
                </a:defRPr>
              </a:pPr>
              <a:endParaRPr/>
            </a:p>
          </p:txBody>
        </p:sp>
      </p:grpSp>
      <p:sp>
        <p:nvSpPr>
          <p:cNvPr id="257" name="Shape 257"/>
          <p:cNvSpPr/>
          <p:nvPr/>
        </p:nvSpPr>
        <p:spPr>
          <a:xfrm>
            <a:off x="3429000" y="76200"/>
            <a:ext cx="5346700" cy="507831"/>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000000"/>
              </a:buClr>
              <a:defRPr>
                <a:solidFill>
                  <a:srgbClr val="000000"/>
                </a:solidFill>
                <a:uFill>
                  <a:solidFill/>
                </a:uFill>
                <a:latin typeface="Arial"/>
                <a:ea typeface="Arial"/>
                <a:cs typeface="Arial"/>
                <a:sym typeface="Arial"/>
              </a:defRPr>
            </a:lvl1pPr>
          </a:lstStyle>
          <a:p>
            <a:pPr lvl="0">
              <a:defRPr sz="1800">
                <a:uFillTx/>
              </a:defRPr>
            </a:pPr>
            <a:r>
              <a:rPr sz="2800">
                <a:uFill>
                  <a:solidFill/>
                </a:uFill>
                <a:latin typeface="Helvetica"/>
                <a:cs typeface="Helvetica"/>
              </a:rPr>
              <a:t>Challenge 2</a:t>
            </a:r>
          </a:p>
        </p:txBody>
      </p:sp>
      <p:sp>
        <p:nvSpPr>
          <p:cNvPr id="258" name="Shape 258"/>
          <p:cNvSpPr/>
          <p:nvPr/>
        </p:nvSpPr>
        <p:spPr>
          <a:xfrm>
            <a:off x="7772400" y="139699"/>
            <a:ext cx="1270000" cy="296169"/>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929292"/>
              </a:buClr>
              <a:buFont typeface="Times New Roman"/>
              <a:defRPr sz="1600" i="1">
                <a:solidFill>
                  <a:srgbClr val="929292"/>
                </a:solidFill>
                <a:uFill>
                  <a:solidFill>
                    <a:srgbClr val="929292"/>
                  </a:solidFill>
                </a:uFill>
                <a:latin typeface="Times New Roman"/>
                <a:ea typeface="Times New Roman"/>
                <a:cs typeface="Times New Roman"/>
                <a:sym typeface="Times New Roman"/>
              </a:defRPr>
            </a:lvl1pPr>
          </a:lstStyle>
          <a:p>
            <a:pPr lvl="0">
              <a:defRPr sz="1800" i="0">
                <a:solidFill>
                  <a:srgbClr val="000000"/>
                </a:solidFill>
                <a:uFillTx/>
              </a:defRPr>
            </a:pPr>
            <a:r>
              <a:rPr sz="1600" i="1">
                <a:solidFill>
                  <a:srgbClr val="929292"/>
                </a:solidFill>
                <a:uFill>
                  <a:solidFill>
                    <a:srgbClr val="929292"/>
                  </a:solidFill>
                </a:uFill>
              </a:rPr>
              <a:t>M. Böse</a:t>
            </a:r>
          </a:p>
        </p:txBody>
      </p:sp>
      <p:pic>
        <p:nvPicPr>
          <p:cNvPr id="259" name="image15.png"/>
          <p:cNvPicPr/>
          <p:nvPr/>
        </p:nvPicPr>
        <p:blipFill rotWithShape="1">
          <a:blip r:embed="rId4">
            <a:extLst/>
          </a:blip>
          <a:srcRect l="16518" t="6741" r="11079" b="84154"/>
          <a:stretch/>
        </p:blipFill>
        <p:spPr>
          <a:xfrm>
            <a:off x="4973637" y="1873251"/>
            <a:ext cx="3933826" cy="1924050"/>
          </a:xfrm>
          <a:prstGeom prst="rect">
            <a:avLst/>
          </a:prstGeom>
          <a:ln>
            <a:round/>
          </a:ln>
        </p:spPr>
      </p:pic>
      <p:sp>
        <p:nvSpPr>
          <p:cNvPr id="260" name="Shape 260"/>
          <p:cNvSpPr/>
          <p:nvPr/>
        </p:nvSpPr>
        <p:spPr>
          <a:xfrm>
            <a:off x="7839869" y="3427968"/>
            <a:ext cx="1155701" cy="298153"/>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FFFFFF"/>
              </a:buClr>
              <a:defRPr sz="1600">
                <a:uFill>
                  <a:solidFill>
                    <a:srgbClr val="FFFFFF"/>
                  </a:solidFill>
                </a:uFill>
                <a:latin typeface="Arial"/>
                <a:ea typeface="Arial"/>
                <a:cs typeface="Arial"/>
                <a:sym typeface="Arial"/>
              </a:defRPr>
            </a:lvl1pPr>
          </a:lstStyle>
          <a:p>
            <a:pPr lvl="0">
              <a:defRPr sz="1800">
                <a:solidFill>
                  <a:srgbClr val="000000"/>
                </a:solidFill>
                <a:uFillTx/>
              </a:defRPr>
            </a:pPr>
            <a:r>
              <a:rPr sz="1600">
                <a:solidFill>
                  <a:srgbClr val="FFFFFF"/>
                </a:solidFill>
                <a:uFill>
                  <a:solidFill>
                    <a:srgbClr val="FFFFFF"/>
                  </a:solidFill>
                </a:uFill>
              </a:rPr>
              <a:t>El Mayor</a:t>
            </a:r>
          </a:p>
        </p:txBody>
      </p:sp>
      <p:sp>
        <p:nvSpPr>
          <p:cNvPr id="261" name="Shape 261"/>
          <p:cNvSpPr/>
          <p:nvPr/>
        </p:nvSpPr>
        <p:spPr>
          <a:xfrm>
            <a:off x="6448429" y="1873250"/>
            <a:ext cx="419101" cy="359991"/>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FF2600"/>
              </a:buClr>
              <a:defRPr sz="2000" b="1">
                <a:solidFill>
                  <a:srgbClr val="FF2600"/>
                </a:solidFill>
                <a:uFill>
                  <a:solidFill>
                    <a:srgbClr val="FF2600"/>
                  </a:solidFill>
                </a:uFill>
                <a:latin typeface="Arial"/>
                <a:ea typeface="Arial"/>
                <a:cs typeface="Arial"/>
                <a:sym typeface="Arial"/>
              </a:defRPr>
            </a:lvl1pPr>
          </a:lstStyle>
          <a:p>
            <a:pPr lvl="0">
              <a:defRPr sz="1800" b="0">
                <a:solidFill>
                  <a:srgbClr val="000000"/>
                </a:solidFill>
                <a:uFillTx/>
              </a:defRPr>
            </a:pPr>
            <a:r>
              <a:rPr sz="2000" b="1">
                <a:solidFill>
                  <a:srgbClr val="FF2600"/>
                </a:solidFill>
                <a:uFill>
                  <a:solidFill>
                    <a:srgbClr val="FF2600"/>
                  </a:solidFill>
                </a:uFill>
              </a:rPr>
              <a:t>P</a:t>
            </a:r>
          </a:p>
        </p:txBody>
      </p:sp>
      <p:sp>
        <p:nvSpPr>
          <p:cNvPr id="262" name="Shape 262"/>
          <p:cNvSpPr/>
          <p:nvPr/>
        </p:nvSpPr>
        <p:spPr>
          <a:xfrm>
            <a:off x="6850062" y="1873250"/>
            <a:ext cx="419101" cy="359991"/>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FFFFFF"/>
              </a:buClr>
              <a:defRPr sz="2000" b="1">
                <a:uFill>
                  <a:solidFill>
                    <a:srgbClr val="FFFFFF"/>
                  </a:solidFill>
                </a:uFill>
                <a:latin typeface="Arial"/>
                <a:ea typeface="Arial"/>
                <a:cs typeface="Arial"/>
                <a:sym typeface="Arial"/>
              </a:defRPr>
            </a:lvl1pPr>
          </a:lstStyle>
          <a:p>
            <a:pPr lvl="0">
              <a:defRPr sz="1800" b="0">
                <a:solidFill>
                  <a:srgbClr val="000000"/>
                </a:solidFill>
                <a:uFillTx/>
              </a:defRPr>
            </a:pPr>
            <a:r>
              <a:rPr sz="2000" b="1">
                <a:solidFill>
                  <a:srgbClr val="FFFFFF"/>
                </a:solidFill>
                <a:uFill>
                  <a:solidFill>
                    <a:srgbClr val="FFFFFF"/>
                  </a:solidFill>
                </a:uFill>
              </a:rPr>
              <a:t>S</a:t>
            </a:r>
          </a:p>
        </p:txBody>
      </p:sp>
      <p:sp>
        <p:nvSpPr>
          <p:cNvPr id="263" name="Shape 263"/>
          <p:cNvSpPr/>
          <p:nvPr/>
        </p:nvSpPr>
        <p:spPr>
          <a:xfrm>
            <a:off x="5991229" y="2120900"/>
            <a:ext cx="419101" cy="359991"/>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FFFFFF"/>
              </a:buClr>
              <a:defRPr sz="2000" b="1">
                <a:uFill>
                  <a:solidFill>
                    <a:srgbClr val="FFFFFF"/>
                  </a:solidFill>
                </a:uFill>
                <a:latin typeface="Arial"/>
                <a:ea typeface="Arial"/>
                <a:cs typeface="Arial"/>
                <a:sym typeface="Arial"/>
              </a:defRPr>
            </a:lvl1pPr>
          </a:lstStyle>
          <a:p>
            <a:pPr lvl="0">
              <a:defRPr sz="1800" b="0">
                <a:solidFill>
                  <a:srgbClr val="000000"/>
                </a:solidFill>
                <a:uFillTx/>
              </a:defRPr>
            </a:pPr>
            <a:r>
              <a:rPr sz="2000" b="1">
                <a:solidFill>
                  <a:srgbClr val="FFFFFF"/>
                </a:solidFill>
                <a:uFill>
                  <a:solidFill>
                    <a:srgbClr val="FFFFFF"/>
                  </a:solidFill>
                </a:uFill>
              </a:rPr>
              <a:t>S</a:t>
            </a:r>
          </a:p>
        </p:txBody>
      </p:sp>
      <p:sp>
        <p:nvSpPr>
          <p:cNvPr id="264" name="Shape 264"/>
          <p:cNvSpPr/>
          <p:nvPr/>
        </p:nvSpPr>
        <p:spPr>
          <a:xfrm>
            <a:off x="5534029" y="2101850"/>
            <a:ext cx="419101" cy="359991"/>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FF2600"/>
              </a:buClr>
              <a:defRPr sz="2000" b="1">
                <a:solidFill>
                  <a:srgbClr val="FF2600"/>
                </a:solidFill>
                <a:uFill>
                  <a:solidFill>
                    <a:srgbClr val="FF2600"/>
                  </a:solidFill>
                </a:uFill>
                <a:latin typeface="Arial"/>
                <a:ea typeface="Arial"/>
                <a:cs typeface="Arial"/>
                <a:sym typeface="Arial"/>
              </a:defRPr>
            </a:lvl1pPr>
          </a:lstStyle>
          <a:p>
            <a:pPr lvl="0">
              <a:defRPr sz="1800" b="0">
                <a:solidFill>
                  <a:srgbClr val="000000"/>
                </a:solidFill>
                <a:uFillTx/>
              </a:defRPr>
            </a:pPr>
            <a:r>
              <a:rPr sz="2000" b="1">
                <a:solidFill>
                  <a:srgbClr val="FF2600"/>
                </a:solidFill>
                <a:uFill>
                  <a:solidFill>
                    <a:srgbClr val="FF2600"/>
                  </a:solidFill>
                </a:uFill>
              </a:rPr>
              <a:t>P</a:t>
            </a:r>
          </a:p>
        </p:txBody>
      </p:sp>
      <p:sp>
        <p:nvSpPr>
          <p:cNvPr id="265" name="Shape 265"/>
          <p:cNvSpPr/>
          <p:nvPr/>
        </p:nvSpPr>
        <p:spPr>
          <a:xfrm>
            <a:off x="6392864" y="3335338"/>
            <a:ext cx="927101" cy="446276"/>
          </a:xfrm>
          <a:prstGeom prst="rect">
            <a:avLst/>
          </a:prstGeom>
          <a:solidFill>
            <a:srgbClr val="434ED6"/>
          </a:solidFill>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FFFB00"/>
              </a:buClr>
              <a:buFont typeface="Arial"/>
              <a:defRPr sz="2400" b="1">
                <a:solidFill>
                  <a:srgbClr val="FFFB00"/>
                </a:solidFill>
                <a:effectLst>
                  <a:outerShdw blurRad="38100" dist="38100" dir="2700000" rotWithShape="0">
                    <a:srgbClr val="000000">
                      <a:alpha val="43137"/>
                    </a:srgbClr>
                  </a:outerShdw>
                </a:effectLst>
                <a:uFill>
                  <a:solidFill>
                    <a:srgbClr val="FFFB00"/>
                  </a:solidFill>
                </a:uFill>
                <a:latin typeface="Arial"/>
                <a:ea typeface="Arial"/>
                <a:cs typeface="Arial"/>
                <a:sym typeface="Arial"/>
              </a:defRPr>
            </a:lvl1pPr>
          </a:lstStyle>
          <a:p>
            <a:pPr lvl="0">
              <a:defRPr sz="1800" b="0">
                <a:solidFill>
                  <a:srgbClr val="000000"/>
                </a:solidFill>
                <a:effectLst/>
                <a:uFillTx/>
              </a:defRPr>
            </a:pPr>
            <a:r>
              <a:rPr sz="2400" b="1">
                <a:solidFill>
                  <a:srgbClr val="FFFB00"/>
                </a:solidFill>
                <a:effectLst>
                  <a:outerShdw blurRad="38100" dist="38100" dir="2700000" rotWithShape="0">
                    <a:srgbClr val="000000">
                      <a:alpha val="43137"/>
                    </a:srgbClr>
                  </a:outerShdw>
                </a:effectLst>
                <a:uFill>
                  <a:solidFill>
                    <a:srgbClr val="FFFB00"/>
                  </a:solidFill>
                </a:uFill>
                <a:latin typeface="Helvetica"/>
                <a:cs typeface="Helvetica"/>
              </a:rPr>
              <a:t>M7.2</a:t>
            </a:r>
          </a:p>
        </p:txBody>
      </p:sp>
      <p:sp>
        <p:nvSpPr>
          <p:cNvPr id="266" name="Shape 266"/>
          <p:cNvSpPr/>
          <p:nvPr/>
        </p:nvSpPr>
        <p:spPr>
          <a:xfrm>
            <a:off x="5502276" y="3382963"/>
            <a:ext cx="825501" cy="384721"/>
          </a:xfrm>
          <a:prstGeom prst="rect">
            <a:avLst/>
          </a:prstGeom>
          <a:solidFill>
            <a:srgbClr val="434ED6"/>
          </a:solidFill>
          <a:ln>
            <a:round/>
          </a:ln>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B00"/>
              </a:buClr>
              <a:buFont typeface="Arial"/>
              <a:defRPr sz="2000" b="1">
                <a:solidFill>
                  <a:srgbClr val="FFFB00"/>
                </a:solidFill>
                <a:effectLst>
                  <a:outerShdw blurRad="38100" dist="38100" dir="2700000" rotWithShape="0">
                    <a:srgbClr val="000000">
                      <a:alpha val="43137"/>
                    </a:srgbClr>
                  </a:outerShdw>
                </a:effectLst>
                <a:uFill>
                  <a:solidFill>
                    <a:srgbClr val="FFFB00"/>
                  </a:solidFill>
                </a:uFill>
                <a:latin typeface="Arial"/>
                <a:ea typeface="Arial"/>
                <a:cs typeface="Arial"/>
                <a:sym typeface="Arial"/>
              </a:defRPr>
            </a:lvl1pPr>
          </a:lstStyle>
          <a:p>
            <a:pPr lvl="0">
              <a:defRPr sz="1800" b="0">
                <a:solidFill>
                  <a:srgbClr val="000000"/>
                </a:solidFill>
                <a:effectLst/>
                <a:uFillTx/>
              </a:defRPr>
            </a:pPr>
            <a:r>
              <a:rPr sz="2000" b="1">
                <a:solidFill>
                  <a:srgbClr val="FFFB00"/>
                </a:solidFill>
                <a:effectLst>
                  <a:outerShdw blurRad="38100" dist="38100" dir="2700000" rotWithShape="0">
                    <a:srgbClr val="000000">
                      <a:alpha val="43137"/>
                    </a:srgbClr>
                  </a:outerShdw>
                </a:effectLst>
                <a:uFill>
                  <a:solidFill>
                    <a:srgbClr val="FFFB00"/>
                  </a:solidFill>
                </a:uFill>
                <a:latin typeface="Helvetica"/>
                <a:cs typeface="Helvetica"/>
              </a:rPr>
              <a:t>M6.3</a:t>
            </a:r>
          </a:p>
        </p:txBody>
      </p:sp>
    </p:spTree>
    <p:extLst>
      <p:ext uri="{BB962C8B-B14F-4D97-AF65-F5344CB8AC3E}">
        <p14:creationId xmlns:p14="http://schemas.microsoft.com/office/powerpoint/2010/main" val="149669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image13.jpg"/>
          <p:cNvPicPr/>
          <p:nvPr/>
        </p:nvPicPr>
        <p:blipFill rotWithShape="1">
          <a:blip r:embed="rId2">
            <a:extLst/>
          </a:blip>
          <a:srcRect l="3654" t="3332" r="6914" b="25301"/>
          <a:stretch/>
        </p:blipFill>
        <p:spPr>
          <a:xfrm>
            <a:off x="762000" y="1905000"/>
            <a:ext cx="3881438" cy="3137451"/>
          </a:xfrm>
          <a:prstGeom prst="rect">
            <a:avLst/>
          </a:prstGeom>
          <a:ln>
            <a:round/>
          </a:ln>
        </p:spPr>
      </p:pic>
      <p:sp>
        <p:nvSpPr>
          <p:cNvPr id="269" name="Shape 269"/>
          <p:cNvSpPr>
            <a:spLocks noGrp="1"/>
          </p:cNvSpPr>
          <p:nvPr>
            <p:ph type="sldNum" sz="quarter" idx="4294967295"/>
          </p:nvPr>
        </p:nvSpPr>
        <p:spPr>
          <a:xfrm>
            <a:off x="8660110" y="6532562"/>
            <a:ext cx="255290" cy="254001"/>
          </a:xfrm>
          <a:prstGeom prst="rect">
            <a:avLst/>
          </a:prstGeom>
          <a:ln w="12700"/>
          <a:extLst>
            <a:ext uri="{C572A759-6A51-4108-AA02-DFA0A04FC94B}">
              <ma14:wrappingTextBoxFlag xmlns:ma14="http://schemas.microsoft.com/office/mac/drawingml/2011/main" val="1"/>
            </a:ext>
          </a:extLst>
        </p:spPr>
        <p:txBody>
          <a:bodyPr>
            <a:normAutofit lnSpcReduction="10000"/>
          </a:bodyPr>
          <a:lstStyle/>
          <a:p>
            <a:pPr lvl="0">
              <a:defRPr sz="1800">
                <a:solidFill>
                  <a:srgbClr val="000000"/>
                </a:solidFill>
                <a:uFillTx/>
              </a:defRPr>
            </a:pPr>
            <a:fld id="{86CB4B4D-7CA3-9044-876B-883B54F8677D}" type="slidenum">
              <a:rPr sz="1200">
                <a:solidFill>
                  <a:srgbClr val="407AAA"/>
                </a:solidFill>
                <a:uFill>
                  <a:solidFill>
                    <a:srgbClr val="407AAA"/>
                  </a:solidFill>
                </a:uFill>
              </a:rPr>
              <a:t>24</a:t>
            </a:fld>
            <a:endParaRPr sz="1200">
              <a:solidFill>
                <a:srgbClr val="407AAA"/>
              </a:solidFill>
              <a:uFill>
                <a:solidFill>
                  <a:srgbClr val="407AAA"/>
                </a:solidFill>
              </a:uFill>
            </a:endParaRPr>
          </a:p>
        </p:txBody>
      </p:sp>
      <p:pic>
        <p:nvPicPr>
          <p:cNvPr id="270" name="image16.png"/>
          <p:cNvPicPr/>
          <p:nvPr/>
        </p:nvPicPr>
        <p:blipFill>
          <a:blip r:embed="rId3">
            <a:extLst/>
          </a:blip>
          <a:srcRect l="19647" t="36729" r="14655" b="49813"/>
          <a:stretch>
            <a:fillRect/>
          </a:stretch>
        </p:blipFill>
        <p:spPr>
          <a:xfrm>
            <a:off x="4762500" y="1905000"/>
            <a:ext cx="4267200" cy="1600200"/>
          </a:xfrm>
          <a:prstGeom prst="rect">
            <a:avLst/>
          </a:prstGeom>
          <a:ln>
            <a:round/>
          </a:ln>
        </p:spPr>
      </p:pic>
      <p:sp>
        <p:nvSpPr>
          <p:cNvPr id="271" name="Shape 271"/>
          <p:cNvSpPr/>
          <p:nvPr/>
        </p:nvSpPr>
        <p:spPr>
          <a:xfrm>
            <a:off x="4953000" y="3581400"/>
            <a:ext cx="3962400" cy="0"/>
          </a:xfrm>
          <a:prstGeom prst="line">
            <a:avLst/>
          </a:prstGeom>
          <a:ln w="38100">
            <a:solidFill>
              <a:srgbClr val="00CFA6"/>
            </a:solidFill>
            <a:round/>
            <a:headEnd type="triangle"/>
            <a:tailEnd type="triangle"/>
          </a:ln>
        </p:spPr>
        <p:txBody>
          <a:bodyPr lIns="0" tIns="0" rIns="0" bIns="0"/>
          <a:lstStyle/>
          <a:p>
            <a:pPr lvl="0" algn="l" defTabSz="457200">
              <a:defRPr sz="1200">
                <a:solidFill>
                  <a:srgbClr val="000000"/>
                </a:solidFill>
                <a:latin typeface="Helvetica"/>
                <a:ea typeface="Helvetica"/>
                <a:cs typeface="Helvetica"/>
                <a:sym typeface="Helvetica"/>
              </a:defRPr>
            </a:pPr>
            <a:endParaRPr/>
          </a:p>
        </p:txBody>
      </p:sp>
      <p:sp>
        <p:nvSpPr>
          <p:cNvPr id="272" name="Shape 272"/>
          <p:cNvSpPr/>
          <p:nvPr/>
        </p:nvSpPr>
        <p:spPr>
          <a:xfrm>
            <a:off x="6172200" y="3592512"/>
            <a:ext cx="1460500" cy="323165"/>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000000"/>
              </a:buClr>
              <a:buFont typeface="Arial"/>
              <a:defRPr sz="1600">
                <a:solidFill>
                  <a:srgbClr val="000000"/>
                </a:solidFill>
                <a:uFill>
                  <a:solidFill/>
                </a:uFill>
                <a:latin typeface="Arial"/>
                <a:ea typeface="Arial"/>
                <a:cs typeface="Arial"/>
                <a:sym typeface="Arial"/>
              </a:defRPr>
            </a:lvl1pPr>
          </a:lstStyle>
          <a:p>
            <a:pPr lvl="0">
              <a:defRPr sz="1800">
                <a:uFillTx/>
              </a:defRPr>
            </a:pPr>
            <a:r>
              <a:rPr sz="1600">
                <a:uFill>
                  <a:solidFill/>
                </a:uFill>
                <a:latin typeface="Helvetica"/>
                <a:cs typeface="Helvetica"/>
              </a:rPr>
              <a:t>10 minutes</a:t>
            </a:r>
          </a:p>
        </p:txBody>
      </p:sp>
      <p:sp>
        <p:nvSpPr>
          <p:cNvPr id="273" name="Shape 273"/>
          <p:cNvSpPr/>
          <p:nvPr/>
        </p:nvSpPr>
        <p:spPr>
          <a:xfrm>
            <a:off x="5097462" y="4495800"/>
            <a:ext cx="3136901" cy="692497"/>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000000"/>
              </a:buClr>
              <a:defRPr sz="2000">
                <a:solidFill>
                  <a:srgbClr val="000000"/>
                </a:solidFill>
                <a:uFill>
                  <a:solidFill/>
                </a:uFill>
                <a:latin typeface="Arial"/>
                <a:ea typeface="Arial"/>
                <a:cs typeface="Arial"/>
                <a:sym typeface="Arial"/>
              </a:defRPr>
            </a:lvl1pPr>
          </a:lstStyle>
          <a:p>
            <a:pPr lvl="0">
              <a:defRPr sz="1800">
                <a:uFillTx/>
              </a:defRPr>
            </a:pPr>
            <a:r>
              <a:rPr sz="2000">
                <a:uFill>
                  <a:solidFill/>
                </a:uFill>
                <a:latin typeface="Helvetica"/>
                <a:cs typeface="Helvetica"/>
              </a:rPr>
              <a:t>hundreds to thousands of aftershocks!</a:t>
            </a:r>
          </a:p>
        </p:txBody>
      </p:sp>
      <p:grpSp>
        <p:nvGrpSpPr>
          <p:cNvPr id="277" name="Group 277"/>
          <p:cNvGrpSpPr/>
          <p:nvPr/>
        </p:nvGrpSpPr>
        <p:grpSpPr>
          <a:xfrm>
            <a:off x="3240" y="-1"/>
            <a:ext cx="3898654" cy="692920"/>
            <a:chOff x="0" y="0"/>
            <a:chExt cx="3898652" cy="692918"/>
          </a:xfrm>
        </p:grpSpPr>
        <p:sp>
          <p:nvSpPr>
            <p:cNvPr id="274" name="Shape 274"/>
            <p:cNvSpPr/>
            <p:nvPr/>
          </p:nvSpPr>
          <p:spPr>
            <a:xfrm>
              <a:off x="0" y="147090"/>
              <a:ext cx="1993900" cy="359992"/>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r" defTabSz="914400">
                <a:buClr>
                  <a:srgbClr val="FFCA00"/>
                </a:buClr>
                <a:defRPr sz="2000">
                  <a:solidFill>
                    <a:srgbClr val="FFCA00"/>
                  </a:solidFill>
                  <a:uFill>
                    <a:solidFill>
                      <a:srgbClr val="FFCA00"/>
                    </a:solidFill>
                  </a:uFill>
                  <a:latin typeface="Arial"/>
                  <a:ea typeface="Arial"/>
                  <a:cs typeface="Arial"/>
                  <a:sym typeface="Arial"/>
                </a:defRPr>
              </a:lvl1pPr>
            </a:lstStyle>
            <a:p>
              <a:pPr lvl="0">
                <a:defRPr sz="1800">
                  <a:solidFill>
                    <a:srgbClr val="000000"/>
                  </a:solidFill>
                  <a:uFillTx/>
                </a:defRPr>
              </a:pPr>
              <a:r>
                <a:rPr sz="2000">
                  <a:solidFill>
                    <a:srgbClr val="FFCA00"/>
                  </a:solidFill>
                  <a:uFill>
                    <a:solidFill>
                      <a:srgbClr val="FFCA00"/>
                    </a:solidFill>
                  </a:uFill>
                </a:rPr>
                <a:t>CISN Shake</a:t>
              </a:r>
            </a:p>
          </p:txBody>
        </p:sp>
        <p:sp>
          <p:nvSpPr>
            <p:cNvPr id="275" name="Shape 275"/>
            <p:cNvSpPr/>
            <p:nvPr/>
          </p:nvSpPr>
          <p:spPr>
            <a:xfrm>
              <a:off x="1828552" y="0"/>
              <a:ext cx="2070101" cy="692919"/>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l" defTabSz="914400">
                <a:buClr>
                  <a:srgbClr val="FFCA00"/>
                </a:buClr>
                <a:defRPr sz="4400">
                  <a:solidFill>
                    <a:srgbClr val="FFCA00"/>
                  </a:solidFill>
                  <a:uFill>
                    <a:solidFill>
                      <a:srgbClr val="FFCA00"/>
                    </a:solidFill>
                  </a:uFill>
                  <a:latin typeface="Arial"/>
                  <a:ea typeface="Arial"/>
                  <a:cs typeface="Arial"/>
                  <a:sym typeface="Arial"/>
                </a:defRPr>
              </a:lvl1pPr>
            </a:lstStyle>
            <a:p>
              <a:pPr lvl="0">
                <a:defRPr sz="1800">
                  <a:solidFill>
                    <a:srgbClr val="000000"/>
                  </a:solidFill>
                  <a:uFillTx/>
                </a:defRPr>
              </a:pPr>
              <a:r>
                <a:rPr sz="4400">
                  <a:solidFill>
                    <a:srgbClr val="FFCA00"/>
                  </a:solidFill>
                  <a:uFill>
                    <a:solidFill>
                      <a:srgbClr val="FFCA00"/>
                    </a:solidFill>
                  </a:uFill>
                </a:rPr>
                <a:t>Alert</a:t>
              </a:r>
            </a:p>
          </p:txBody>
        </p:sp>
        <p:sp>
          <p:nvSpPr>
            <p:cNvPr id="276" name="Shape 276"/>
            <p:cNvSpPr/>
            <p:nvPr/>
          </p:nvSpPr>
          <p:spPr>
            <a:xfrm flipV="1">
              <a:off x="1825560" y="152497"/>
              <a:ext cx="201251" cy="488506"/>
            </a:xfrm>
            <a:prstGeom prst="line">
              <a:avLst/>
            </a:prstGeom>
            <a:noFill/>
            <a:ln w="34925" cap="flat">
              <a:solidFill>
                <a:srgbClr val="FFCA00"/>
              </a:solidFill>
              <a:prstDash val="solid"/>
              <a:round/>
            </a:ln>
            <a:effectLst/>
          </p:spPr>
          <p:txBody>
            <a:bodyPr wrap="square" lIns="0" tIns="0" rIns="0" bIns="0" numCol="1" anchor="ctr">
              <a:noAutofit/>
            </a:bodyPr>
            <a:lstStyle/>
            <a:p>
              <a:pPr lvl="0" algn="l" defTabSz="457200">
                <a:defRPr sz="1200">
                  <a:solidFill>
                    <a:srgbClr val="000000"/>
                  </a:solidFill>
                  <a:latin typeface="Helvetica"/>
                  <a:ea typeface="Helvetica"/>
                  <a:cs typeface="Helvetica"/>
                  <a:sym typeface="Helvetica"/>
                </a:defRPr>
              </a:pPr>
              <a:endParaRPr/>
            </a:p>
          </p:txBody>
        </p:sp>
      </p:grpSp>
      <p:sp>
        <p:nvSpPr>
          <p:cNvPr id="278" name="Shape 278"/>
          <p:cNvSpPr/>
          <p:nvPr/>
        </p:nvSpPr>
        <p:spPr>
          <a:xfrm>
            <a:off x="3429000" y="76200"/>
            <a:ext cx="5346700" cy="507831"/>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000000"/>
              </a:buClr>
              <a:defRPr>
                <a:solidFill>
                  <a:srgbClr val="000000"/>
                </a:solidFill>
                <a:uFill>
                  <a:solidFill/>
                </a:uFill>
                <a:latin typeface="Arial"/>
                <a:ea typeface="Arial"/>
                <a:cs typeface="Arial"/>
                <a:sym typeface="Arial"/>
              </a:defRPr>
            </a:lvl1pPr>
          </a:lstStyle>
          <a:p>
            <a:pPr lvl="0">
              <a:defRPr sz="1800">
                <a:uFillTx/>
              </a:defRPr>
            </a:pPr>
            <a:r>
              <a:rPr sz="2800">
                <a:uFill>
                  <a:solidFill/>
                </a:uFill>
                <a:latin typeface="Helvetica"/>
                <a:cs typeface="Helvetica"/>
              </a:rPr>
              <a:t>Challenge 3</a:t>
            </a:r>
          </a:p>
        </p:txBody>
      </p:sp>
      <p:sp>
        <p:nvSpPr>
          <p:cNvPr id="279" name="Shape 279"/>
          <p:cNvSpPr/>
          <p:nvPr/>
        </p:nvSpPr>
        <p:spPr>
          <a:xfrm>
            <a:off x="7772400" y="139699"/>
            <a:ext cx="1270000" cy="296169"/>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929292"/>
              </a:buClr>
              <a:buFont typeface="Times New Roman"/>
              <a:defRPr sz="1600" i="1">
                <a:solidFill>
                  <a:srgbClr val="929292"/>
                </a:solidFill>
                <a:uFill>
                  <a:solidFill>
                    <a:srgbClr val="929292"/>
                  </a:solidFill>
                </a:uFill>
                <a:latin typeface="Times New Roman"/>
                <a:ea typeface="Times New Roman"/>
                <a:cs typeface="Times New Roman"/>
                <a:sym typeface="Times New Roman"/>
              </a:defRPr>
            </a:lvl1pPr>
          </a:lstStyle>
          <a:p>
            <a:pPr lvl="0">
              <a:defRPr sz="1800" i="0">
                <a:solidFill>
                  <a:srgbClr val="000000"/>
                </a:solidFill>
                <a:uFillTx/>
              </a:defRPr>
            </a:pPr>
            <a:r>
              <a:rPr sz="1600" i="1">
                <a:solidFill>
                  <a:srgbClr val="929292"/>
                </a:solidFill>
                <a:uFill>
                  <a:solidFill>
                    <a:srgbClr val="929292"/>
                  </a:solidFill>
                </a:uFill>
              </a:rPr>
              <a:t>M. Böse</a:t>
            </a:r>
          </a:p>
        </p:txBody>
      </p:sp>
      <p:sp>
        <p:nvSpPr>
          <p:cNvPr id="280" name="Shape 280"/>
          <p:cNvSpPr/>
          <p:nvPr/>
        </p:nvSpPr>
        <p:spPr>
          <a:xfrm>
            <a:off x="1600200" y="1062037"/>
            <a:ext cx="7391400" cy="323165"/>
          </a:xfrm>
          <a:prstGeom prst="rect">
            <a:avLst/>
          </a:prstGeom>
          <a:ln>
            <a:round/>
          </a:ln>
          <a:extLst>
            <a:ext uri="{C572A759-6A51-4108-AA02-DFA0A04FC94B}">
              <ma14:wrappingTextBoxFlag xmlns:ma14="http://schemas.microsoft.com/office/mac/drawingml/2011/main" val="1"/>
            </a:ext>
          </a:extLst>
        </p:spPr>
        <p:txBody>
          <a:bodyPr lIns="38100" tIns="38100" rIns="38100" bIns="38100">
            <a:spAutoFit/>
          </a:bodyPr>
          <a:lstStyle>
            <a:lvl1pPr algn="l" defTabSz="914400">
              <a:buClr>
                <a:srgbClr val="000000"/>
              </a:buClr>
              <a:defRPr sz="1600">
                <a:solidFill>
                  <a:srgbClr val="000000"/>
                </a:solidFill>
                <a:uFill>
                  <a:solidFill/>
                </a:uFill>
                <a:latin typeface="Arial"/>
                <a:ea typeface="Arial"/>
                <a:cs typeface="Arial"/>
                <a:sym typeface="Arial"/>
              </a:defRPr>
            </a:lvl1pPr>
          </a:lstStyle>
          <a:p>
            <a:pPr lvl="0">
              <a:defRPr sz="1800">
                <a:uFillTx/>
              </a:defRPr>
            </a:pPr>
            <a:r>
              <a:rPr sz="1600" dirty="0">
                <a:uFill>
                  <a:solidFill/>
                </a:uFill>
                <a:latin typeface="Helvetica"/>
                <a:cs typeface="Helvetica"/>
              </a:rPr>
              <a:t>2010 M7.2 El Mayor Cucapah earthquake (Baja)</a:t>
            </a:r>
          </a:p>
        </p:txBody>
      </p:sp>
    </p:spTree>
    <p:extLst>
      <p:ext uri="{BB962C8B-B14F-4D97-AF65-F5344CB8AC3E}">
        <p14:creationId xmlns:p14="http://schemas.microsoft.com/office/powerpoint/2010/main" val="80749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cle_53432_615x0_propor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23" y="-1"/>
            <a:ext cx="8321775" cy="6887453"/>
          </a:xfrm>
          <a:prstGeom prst="rect">
            <a:avLst/>
          </a:prstGeom>
        </p:spPr>
      </p:pic>
    </p:spTree>
    <p:extLst>
      <p:ext uri="{BB962C8B-B14F-4D97-AF65-F5344CB8AC3E}">
        <p14:creationId xmlns:p14="http://schemas.microsoft.com/office/powerpoint/2010/main" val="301282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0"/>
            <a:ext cx="9144000" cy="6528340"/>
          </a:xfrm>
          <a:prstGeom prst="rect">
            <a:avLst/>
          </a:prstGeom>
        </p:spPr>
      </p:pic>
      <p:sp>
        <p:nvSpPr>
          <p:cNvPr id="4" name="TextBox 3"/>
          <p:cNvSpPr txBox="1"/>
          <p:nvPr/>
        </p:nvSpPr>
        <p:spPr>
          <a:xfrm>
            <a:off x="6725945" y="6328795"/>
            <a:ext cx="2392815" cy="523220"/>
          </a:xfrm>
          <a:prstGeom prst="rect">
            <a:avLst/>
          </a:prstGeom>
          <a:solidFill>
            <a:srgbClr val="FFFFFF"/>
          </a:solidFill>
        </p:spPr>
        <p:txBody>
          <a:bodyPr wrap="square" rtlCol="0">
            <a:spAutoFit/>
          </a:bodyPr>
          <a:lstStyle/>
          <a:p>
            <a:r>
              <a:rPr lang="en-US" sz="2800" dirty="0" smtClean="0">
                <a:solidFill>
                  <a:srgbClr val="660066"/>
                </a:solidFill>
              </a:rPr>
              <a:t>Diego </a:t>
            </a:r>
            <a:r>
              <a:rPr lang="en-US" sz="2800" dirty="0" err="1" smtClean="0">
                <a:solidFill>
                  <a:srgbClr val="660066"/>
                </a:solidFill>
              </a:rPr>
              <a:t>Melgar</a:t>
            </a:r>
            <a:endParaRPr lang="en-US" sz="2800" dirty="0">
              <a:solidFill>
                <a:srgbClr val="660066"/>
              </a:solidFill>
            </a:endParaRPr>
          </a:p>
        </p:txBody>
      </p:sp>
    </p:spTree>
    <p:extLst>
      <p:ext uri="{BB962C8B-B14F-4D97-AF65-F5344CB8AC3E}">
        <p14:creationId xmlns:p14="http://schemas.microsoft.com/office/powerpoint/2010/main" val="183302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xfrm>
            <a:off x="1905000" y="304800"/>
            <a:ext cx="5766073" cy="762000"/>
          </a:xfrm>
          <a:prstGeom prst="rect">
            <a:avLst/>
          </a:prstGeom>
        </p:spPr>
        <p:txBody>
          <a:bodyPr>
            <a:normAutofit fontScale="90000"/>
          </a:bodyPr>
          <a:lstStyle/>
          <a:p>
            <a:pPr lvl="1" indent="159121" defTabSz="406644">
              <a:defRPr sz="1800">
                <a:solidFill>
                  <a:srgbClr val="000000"/>
                </a:solidFill>
              </a:defRPr>
            </a:pPr>
            <a:r>
              <a:rPr sz="4000" dirty="0" smtClean="0">
                <a:solidFill>
                  <a:srgbClr val="0000FF"/>
                </a:solidFill>
                <a:latin typeface="Helvetica"/>
                <a:cs typeface="Helvetica"/>
              </a:rPr>
              <a:t>PNW</a:t>
            </a:r>
            <a:r>
              <a:rPr lang="en-US" sz="4000" dirty="0" smtClean="0">
                <a:solidFill>
                  <a:srgbClr val="0000FF"/>
                </a:solidFill>
                <a:latin typeface="Helvetica"/>
                <a:cs typeface="Helvetica"/>
              </a:rPr>
              <a:t> </a:t>
            </a:r>
            <a:r>
              <a:rPr sz="4000" dirty="0" smtClean="0">
                <a:solidFill>
                  <a:srgbClr val="0000FF"/>
                </a:solidFill>
                <a:latin typeface="Helvetica"/>
                <a:cs typeface="Helvetica"/>
              </a:rPr>
              <a:t>ShakeAlert </a:t>
            </a:r>
            <a:r>
              <a:rPr sz="4000" dirty="0">
                <a:solidFill>
                  <a:srgbClr val="0000FF"/>
                </a:solidFill>
                <a:latin typeface="Helvetica"/>
                <a:cs typeface="Helvetica"/>
              </a:rPr>
              <a:t>Testers</a:t>
            </a:r>
          </a:p>
        </p:txBody>
      </p:sp>
      <p:sp>
        <p:nvSpPr>
          <p:cNvPr id="2" name="Rectangle 1"/>
          <p:cNvSpPr/>
          <p:nvPr/>
        </p:nvSpPr>
        <p:spPr>
          <a:xfrm>
            <a:off x="228600" y="1371600"/>
            <a:ext cx="8839200" cy="5301452"/>
          </a:xfrm>
          <a:prstGeom prst="rect">
            <a:avLst/>
          </a:prstGeom>
        </p:spPr>
        <p:txBody>
          <a:bodyPr wrap="square">
            <a:spAutoFit/>
          </a:bodyPr>
          <a:lstStyle/>
          <a:p>
            <a:pPr marL="457200" lvl="2" indent="-457200" algn="l" defTabSz="914400">
              <a:spcBef>
                <a:spcPts val="700"/>
              </a:spcBef>
              <a:buClr>
                <a:srgbClr val="0485D1"/>
              </a:buClr>
              <a:buSzPct val="80000"/>
              <a:buFont typeface="Wingdings" charset="2"/>
              <a:buChar char="Ø"/>
              <a:defRPr sz="1800"/>
            </a:pPr>
            <a:r>
              <a:rPr lang="en-US" sz="2600" b="0" dirty="0" smtClean="0">
                <a:solidFill>
                  <a:srgbClr val="FF0000"/>
                </a:solidFill>
                <a:uFill>
                  <a:solidFill>
                    <a:srgbClr val="FFFFFF"/>
                  </a:solidFill>
                </a:uFill>
              </a:rPr>
              <a:t>Last Feb – </a:t>
            </a:r>
            <a:r>
              <a:rPr lang="en-US" sz="2600" b="0" dirty="0">
                <a:solidFill>
                  <a:srgbClr val="FF0000"/>
                </a:solidFill>
                <a:uFill>
                  <a:solidFill>
                    <a:srgbClr val="FFFFFF"/>
                  </a:solidFill>
                </a:uFill>
              </a:rPr>
              <a:t>distributed </a:t>
            </a:r>
            <a:r>
              <a:rPr lang="en-US" sz="2600" b="0" dirty="0" smtClean="0">
                <a:solidFill>
                  <a:srgbClr val="FF0000"/>
                </a:solidFill>
                <a:uFill>
                  <a:solidFill>
                    <a:srgbClr val="FFFFFF"/>
                  </a:solidFill>
                </a:uFill>
              </a:rPr>
              <a:t>alarms </a:t>
            </a:r>
            <a:r>
              <a:rPr lang="en-US" sz="2600" b="0" dirty="0">
                <a:solidFill>
                  <a:srgbClr val="FF0000"/>
                </a:solidFill>
                <a:uFill>
                  <a:solidFill>
                    <a:srgbClr val="FFFFFF"/>
                  </a:solidFill>
                </a:uFill>
              </a:rPr>
              <a:t>to a list of </a:t>
            </a:r>
            <a:r>
              <a:rPr lang="en-US" sz="2600" b="0" dirty="0" smtClean="0">
                <a:solidFill>
                  <a:srgbClr val="FF0000"/>
                </a:solidFill>
                <a:uFill>
                  <a:solidFill>
                    <a:srgbClr val="FFFFFF"/>
                  </a:solidFill>
                </a:uFill>
              </a:rPr>
              <a:t>test users.</a:t>
            </a:r>
            <a:endParaRPr lang="en-US" sz="2600" b="0" dirty="0">
              <a:solidFill>
                <a:srgbClr val="FF0000"/>
              </a:solidFill>
              <a:uFill>
                <a:solidFill>
                  <a:srgbClr val="FFFFFF"/>
                </a:solidFill>
              </a:uFill>
            </a:endParaRPr>
          </a:p>
          <a:p>
            <a:pPr marL="839788" lvl="7" indent="-382588" defTabSz="914400">
              <a:spcBef>
                <a:spcPts val="700"/>
              </a:spcBef>
              <a:buClr>
                <a:srgbClr val="0485D1"/>
              </a:buClr>
              <a:buSzPct val="80000"/>
              <a:buFont typeface="Wingdings 2"/>
              <a:buChar char=""/>
              <a:defRPr sz="1800"/>
            </a:pPr>
            <a:r>
              <a:rPr lang="en-US" sz="2600" b="0" dirty="0" smtClean="0">
                <a:solidFill>
                  <a:srgbClr val="000000"/>
                </a:solidFill>
                <a:uFill>
                  <a:solidFill>
                    <a:srgbClr val="FFFFFF"/>
                  </a:solidFill>
                </a:uFill>
              </a:rPr>
              <a:t>Groups with </a:t>
            </a:r>
            <a:r>
              <a:rPr lang="en-US" sz="2600" b="0" dirty="0">
                <a:solidFill>
                  <a:srgbClr val="000000"/>
                </a:solidFill>
                <a:uFill>
                  <a:solidFill>
                    <a:srgbClr val="FFFFFF"/>
                  </a:solidFill>
                </a:uFill>
              </a:rPr>
              <a:t>dedicated emergency managers</a:t>
            </a:r>
          </a:p>
          <a:p>
            <a:pPr marL="382588" lvl="2" indent="-382588" defTabSz="914400">
              <a:spcBef>
                <a:spcPts val="700"/>
              </a:spcBef>
              <a:buClr>
                <a:srgbClr val="0485D1"/>
              </a:buClr>
              <a:buSzPct val="80000"/>
              <a:buFont typeface="Wingdings 2"/>
              <a:buChar char=""/>
              <a:defRPr sz="1800"/>
            </a:pPr>
            <a:r>
              <a:rPr lang="en-US" sz="2600" b="0" dirty="0">
                <a:solidFill>
                  <a:srgbClr val="2E8954"/>
                </a:solidFill>
                <a:uFill>
                  <a:solidFill>
                    <a:srgbClr val="FFFFFF"/>
                  </a:solidFill>
                </a:uFill>
              </a:rPr>
              <a:t>Imminently – </a:t>
            </a:r>
            <a:r>
              <a:rPr lang="en-US" sz="2600" b="0" dirty="0" smtClean="0">
                <a:solidFill>
                  <a:srgbClr val="2E8954"/>
                </a:solidFill>
                <a:uFill>
                  <a:solidFill>
                    <a:srgbClr val="FFFFFF"/>
                  </a:solidFill>
                </a:uFill>
              </a:rPr>
              <a:t>G-FAST added to warnings</a:t>
            </a:r>
          </a:p>
          <a:p>
            <a:pPr marL="382588" lvl="2" indent="-382588" defTabSz="914400">
              <a:spcBef>
                <a:spcPts val="700"/>
              </a:spcBef>
              <a:buClr>
                <a:srgbClr val="0485D1"/>
              </a:buClr>
              <a:buSzPct val="80000"/>
              <a:buFont typeface="Wingdings 2"/>
              <a:buChar char=""/>
              <a:defRPr sz="1800"/>
            </a:pPr>
            <a:r>
              <a:rPr lang="en-US" sz="2600" dirty="0" smtClean="0">
                <a:solidFill>
                  <a:srgbClr val="FF0000"/>
                </a:solidFill>
                <a:uFill>
                  <a:solidFill>
                    <a:srgbClr val="FFFFFF"/>
                  </a:solidFill>
                </a:uFill>
              </a:rPr>
              <a:t>In the fall, PNSN test users can run internal EEW projects, </a:t>
            </a:r>
            <a:r>
              <a:rPr lang="en-US" sz="2600" b="0" dirty="0" smtClean="0">
                <a:solidFill>
                  <a:srgbClr val="FF0000"/>
                </a:solidFill>
                <a:uFill>
                  <a:solidFill>
                    <a:srgbClr val="FFFFFF"/>
                  </a:solidFill>
                </a:uFill>
              </a:rPr>
              <a:t>as CISN has allowed since this past Feb.</a:t>
            </a:r>
            <a:endParaRPr lang="en-US" sz="2600" b="0" dirty="0">
              <a:solidFill>
                <a:srgbClr val="FF0000"/>
              </a:solidFill>
              <a:uFill>
                <a:solidFill>
                  <a:srgbClr val="FFFFFF"/>
                </a:solidFill>
              </a:uFill>
            </a:endParaRPr>
          </a:p>
          <a:p>
            <a:pPr marL="382588" lvl="2" indent="-382588" defTabSz="914400">
              <a:spcBef>
                <a:spcPts val="700"/>
              </a:spcBef>
              <a:buClr>
                <a:srgbClr val="0485D1"/>
              </a:buClr>
              <a:buSzPct val="80000"/>
              <a:buFont typeface="Wingdings 2"/>
              <a:buChar char=""/>
              <a:defRPr sz="1800"/>
            </a:pPr>
            <a:r>
              <a:rPr lang="en-US" sz="2600" b="0" dirty="0">
                <a:solidFill>
                  <a:srgbClr val="2E8954"/>
                </a:solidFill>
                <a:uFill>
                  <a:solidFill>
                    <a:srgbClr val="FFFFFF"/>
                  </a:solidFill>
                </a:uFill>
              </a:rPr>
              <a:t>Then see how funding evolves</a:t>
            </a:r>
          </a:p>
          <a:p>
            <a:pPr marL="839788" lvl="3" indent="-382588">
              <a:spcBef>
                <a:spcPts val="700"/>
              </a:spcBef>
              <a:buClr>
                <a:srgbClr val="0485D1"/>
              </a:buClr>
              <a:buSzPct val="80000"/>
              <a:buFont typeface="Wingdings 2"/>
              <a:buChar char=""/>
              <a:defRPr sz="1800"/>
            </a:pPr>
            <a:r>
              <a:rPr lang="en-US" sz="2600" b="0" dirty="0" smtClean="0">
                <a:solidFill>
                  <a:srgbClr val="FF0000"/>
                </a:solidFill>
                <a:uFill>
                  <a:solidFill>
                    <a:srgbClr val="FFFFFF"/>
                  </a:solidFill>
                </a:uFill>
              </a:rPr>
              <a:t>Aiming </a:t>
            </a:r>
            <a:r>
              <a:rPr lang="en-US" sz="2600" b="0" dirty="0">
                <a:solidFill>
                  <a:srgbClr val="FF0000"/>
                </a:solidFill>
                <a:uFill>
                  <a:solidFill>
                    <a:srgbClr val="FFFFFF"/>
                  </a:solidFill>
                </a:uFill>
              </a:rPr>
              <a:t>for public warnings </a:t>
            </a:r>
            <a:r>
              <a:rPr lang="en-US" sz="2600" b="0" dirty="0" smtClean="0">
                <a:solidFill>
                  <a:srgbClr val="FF0000"/>
                </a:solidFill>
                <a:uFill>
                  <a:solidFill>
                    <a:srgbClr val="FFFFFF"/>
                  </a:solidFill>
                </a:uFill>
              </a:rPr>
              <a:t>ASAP, within 1 year?</a:t>
            </a:r>
            <a:endParaRPr lang="en-US" sz="2600" b="0" dirty="0" smtClean="0">
              <a:solidFill>
                <a:srgbClr val="FF0000"/>
              </a:solidFill>
              <a:uFill>
                <a:solidFill>
                  <a:srgbClr val="FFF995"/>
                </a:solidFill>
              </a:uFill>
            </a:endParaRPr>
          </a:p>
          <a:p>
            <a:pPr marL="382588" lvl="0" indent="-382588" defTabSz="914400">
              <a:spcBef>
                <a:spcPts val="700"/>
              </a:spcBef>
              <a:buClr>
                <a:srgbClr val="0485D1"/>
              </a:buClr>
              <a:buSzPct val="80000"/>
              <a:buFont typeface="Wingdings 2"/>
              <a:buChar char=""/>
              <a:defRPr sz="1800"/>
            </a:pPr>
            <a:r>
              <a:rPr lang="en-US" sz="2600" b="0" dirty="0" smtClean="0">
                <a:solidFill>
                  <a:srgbClr val="2E8954"/>
                </a:solidFill>
                <a:uFill>
                  <a:solidFill>
                    <a:srgbClr val="FFF995"/>
                  </a:solidFill>
                </a:uFill>
              </a:rPr>
              <a:t>Current software runs on hardwired computers</a:t>
            </a:r>
          </a:p>
          <a:p>
            <a:pPr marL="839788" lvl="1" indent="-382588">
              <a:spcBef>
                <a:spcPts val="700"/>
              </a:spcBef>
              <a:buClr>
                <a:srgbClr val="0485D1"/>
              </a:buClr>
              <a:buSzPct val="80000"/>
              <a:buFont typeface="Wingdings 2"/>
              <a:buChar char=""/>
              <a:defRPr sz="1800"/>
            </a:pPr>
            <a:r>
              <a:rPr lang="en-US" sz="2600" b="0" dirty="0" smtClean="0">
                <a:solidFill>
                  <a:srgbClr val="000000"/>
                </a:solidFill>
                <a:uFill>
                  <a:solidFill>
                    <a:srgbClr val="FFF995"/>
                  </a:solidFill>
                </a:uFill>
              </a:rPr>
              <a:t>Limits use to general audience</a:t>
            </a:r>
            <a:endParaRPr lang="en-US" sz="2600" b="0" dirty="0">
              <a:solidFill>
                <a:srgbClr val="000000"/>
              </a:solidFill>
              <a:uFill>
                <a:solidFill>
                  <a:srgbClr val="FFF995"/>
                </a:solidFill>
              </a:uFill>
            </a:endParaRPr>
          </a:p>
          <a:p>
            <a:pPr marL="382588" lvl="0" indent="-382588" defTabSz="914400">
              <a:spcBef>
                <a:spcPts val="700"/>
              </a:spcBef>
              <a:buClr>
                <a:srgbClr val="0485D1"/>
              </a:buClr>
              <a:buSzPct val="80000"/>
              <a:buFont typeface="Wingdings 2"/>
              <a:buChar char=""/>
              <a:defRPr sz="1800"/>
            </a:pPr>
            <a:r>
              <a:rPr lang="en-US" sz="2600" b="0" dirty="0">
                <a:solidFill>
                  <a:srgbClr val="2E8954"/>
                </a:solidFill>
                <a:uFill>
                  <a:solidFill>
                    <a:srgbClr val="FFF995"/>
                  </a:solidFill>
                </a:uFill>
              </a:rPr>
              <a:t>Several smartphone apps are being </a:t>
            </a:r>
            <a:r>
              <a:rPr lang="en-US" sz="2600" b="0" dirty="0" smtClean="0">
                <a:solidFill>
                  <a:srgbClr val="2E8954"/>
                </a:solidFill>
                <a:uFill>
                  <a:solidFill>
                    <a:srgbClr val="FFF995"/>
                  </a:solidFill>
                </a:uFill>
              </a:rPr>
              <a:t>tested</a:t>
            </a:r>
          </a:p>
          <a:p>
            <a:pPr marL="839788" lvl="1" indent="-382588">
              <a:spcBef>
                <a:spcPts val="700"/>
              </a:spcBef>
              <a:buClr>
                <a:srgbClr val="0485D1"/>
              </a:buClr>
              <a:buSzPct val="80000"/>
              <a:buFont typeface="Wingdings 2"/>
              <a:buChar char=""/>
              <a:defRPr sz="1800"/>
            </a:pPr>
            <a:r>
              <a:rPr lang="en-US" sz="2600" b="0" dirty="0" smtClean="0">
                <a:solidFill>
                  <a:schemeClr val="tx1"/>
                </a:solidFill>
                <a:uFill>
                  <a:solidFill>
                    <a:srgbClr val="FFF995"/>
                  </a:solidFill>
                </a:uFill>
              </a:rPr>
              <a:t>24/7 notifications much easier</a:t>
            </a:r>
            <a:endParaRPr lang="en-US" sz="2600" b="0" dirty="0">
              <a:solidFill>
                <a:schemeClr val="tx1"/>
              </a:solidFill>
              <a:uFill>
                <a:solidFill>
                  <a:srgbClr val="FFF995"/>
                </a:solidFill>
              </a:uFill>
            </a:endParaRPr>
          </a:p>
        </p:txBody>
      </p:sp>
    </p:spTree>
    <p:extLst>
      <p:ext uri="{BB962C8B-B14F-4D97-AF65-F5344CB8AC3E}">
        <p14:creationId xmlns:p14="http://schemas.microsoft.com/office/powerpoint/2010/main" val="42527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5410200" y="1089257"/>
            <a:ext cx="3410924" cy="5735221"/>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marR="321457" defTabSz="321457">
              <a:defRPr sz="1800">
                <a:solidFill>
                  <a:srgbClr val="000000"/>
                </a:solidFill>
              </a:defRPr>
            </a:pPr>
            <a:r>
              <a:rPr sz="1600" dirty="0">
                <a:solidFill>
                  <a:srgbClr val="000000"/>
                </a:solidFill>
                <a:ea typeface="Times New Roman"/>
                <a:cs typeface="Times New Roman"/>
                <a:sym typeface="Times New Roman"/>
              </a:rPr>
              <a:t>Federal Government</a:t>
            </a:r>
            <a:r>
              <a:rPr sz="1600" b="0" dirty="0">
                <a:solidFill>
                  <a:srgbClr val="2E8954"/>
                </a:solidFill>
                <a:ea typeface="Times New Roman"/>
                <a:cs typeface="Times New Roman"/>
                <a:sym typeface="Times New Roman"/>
              </a:rPr>
              <a: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Bonneville Power Administration</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FEMA Region X</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Ocean Networks Canada</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Natural Resources Canada</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NOAA/PMEL</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Naval Air Station Whidbey Island</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USGS</a:t>
            </a:r>
          </a:p>
          <a:p>
            <a:pPr marR="321457" defTabSz="321457">
              <a:defRPr sz="1800">
                <a:solidFill>
                  <a:srgbClr val="000000"/>
                </a:solidFill>
              </a:defRPr>
            </a:pPr>
            <a:endParaRPr sz="1600" b="0" dirty="0">
              <a:solidFill>
                <a:srgbClr val="2E8954"/>
              </a:solidFill>
              <a:ea typeface="Times New Roman"/>
              <a:cs typeface="Times New Roman"/>
              <a:sym typeface="Times New Roman"/>
            </a:endParaRPr>
          </a:p>
          <a:p>
            <a:pPr marR="321457" defTabSz="321457">
              <a:defRPr sz="1800">
                <a:solidFill>
                  <a:srgbClr val="000000"/>
                </a:solidFill>
              </a:defRPr>
            </a:pPr>
            <a:r>
              <a:rPr sz="1600" dirty="0">
                <a:solidFill>
                  <a:srgbClr val="000000"/>
                </a:solidFill>
                <a:ea typeface="Times New Roman"/>
                <a:cs typeface="Times New Roman"/>
                <a:sym typeface="Times New Roman"/>
              </a:rPr>
              <a:t>NGOs</a:t>
            </a:r>
            <a:r>
              <a:rPr sz="1600" b="0" dirty="0">
                <a:solidFill>
                  <a:srgbClr val="2E8954"/>
                </a:solidFill>
                <a:ea typeface="Times New Roman"/>
                <a:cs typeface="Times New Roman"/>
                <a:sym typeface="Times New Roman"/>
              </a:rPr>
              <a: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North West Healthcare Response Network</a:t>
            </a:r>
          </a:p>
          <a:p>
            <a:pPr marR="321457" defTabSz="321457">
              <a:defRPr sz="1800">
                <a:solidFill>
                  <a:srgbClr val="000000"/>
                </a:solidFill>
              </a:defRPr>
            </a:pPr>
            <a:endParaRPr sz="1600" b="0" dirty="0">
              <a:solidFill>
                <a:srgbClr val="2E8954"/>
              </a:solidFill>
              <a:ea typeface="Times New Roman"/>
              <a:cs typeface="Times New Roman"/>
              <a:sym typeface="Times New Roman"/>
            </a:endParaRPr>
          </a:p>
          <a:p>
            <a:pPr marR="321457" defTabSz="321457">
              <a:defRPr sz="1800">
                <a:solidFill>
                  <a:srgbClr val="000000"/>
                </a:solidFill>
              </a:defRPr>
            </a:pPr>
            <a:r>
              <a:rPr sz="1600" dirty="0">
                <a:solidFill>
                  <a:srgbClr val="000000"/>
                </a:solidFill>
                <a:ea typeface="Times New Roman"/>
                <a:cs typeface="Times New Roman"/>
                <a:sym typeface="Times New Roman"/>
              </a:rPr>
              <a:t>Our research partners</a:t>
            </a:r>
            <a:r>
              <a:rPr sz="1600" b="0" dirty="0">
                <a:solidFill>
                  <a:srgbClr val="2E8954"/>
                </a:solidFill>
                <a:ea typeface="Times New Roman"/>
                <a:cs typeface="Times New Roman"/>
                <a:sym typeface="Times New Roman"/>
              </a:rPr>
              <a: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Hawaiian Volcano Observatory</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Central Washington University</a:t>
            </a:r>
          </a:p>
          <a:p>
            <a:pPr marL="160729" marR="321457" indent="-160729" defTabSz="321457">
              <a:buSzPct val="100000"/>
              <a:buChar char="•"/>
              <a:defRPr sz="1800">
                <a:solidFill>
                  <a:srgbClr val="000000"/>
                </a:solidFill>
              </a:defRPr>
            </a:pPr>
            <a:r>
              <a:rPr sz="1600" b="0" dirty="0" smtClean="0">
                <a:solidFill>
                  <a:srgbClr val="2E8954"/>
                </a:solidFill>
                <a:ea typeface="Times New Roman"/>
                <a:cs typeface="Times New Roman"/>
                <a:sym typeface="Times New Roman"/>
              </a:rPr>
              <a:t>Cal</a:t>
            </a:r>
            <a:r>
              <a:rPr lang="en-US" sz="1600" b="0" dirty="0" smtClean="0">
                <a:solidFill>
                  <a:srgbClr val="2E8954"/>
                </a:solidFill>
                <a:ea typeface="Times New Roman"/>
                <a:cs typeface="Times New Roman"/>
                <a:sym typeface="Times New Roman"/>
              </a:rPr>
              <a:t>t</a:t>
            </a:r>
            <a:r>
              <a:rPr sz="1600" b="0" dirty="0" smtClean="0">
                <a:solidFill>
                  <a:srgbClr val="2E8954"/>
                </a:solidFill>
                <a:ea typeface="Times New Roman"/>
                <a:cs typeface="Times New Roman"/>
                <a:sym typeface="Times New Roman"/>
              </a:rPr>
              <a:t>ech</a:t>
            </a:r>
            <a:endParaRPr sz="1600" b="0" dirty="0">
              <a:solidFill>
                <a:srgbClr val="2E8954"/>
              </a:solidFill>
              <a:ea typeface="Times New Roman"/>
              <a:cs typeface="Times New Roman"/>
              <a:sym typeface="Times New Roman"/>
            </a:endParaRP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University of Oregon</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Berkeley Seismology Laboratory</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USGS</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Early Warning Labs</a:t>
            </a:r>
          </a:p>
        </p:txBody>
      </p:sp>
      <p:sp>
        <p:nvSpPr>
          <p:cNvPr id="80" name="Shape 80"/>
          <p:cNvSpPr/>
          <p:nvPr/>
        </p:nvSpPr>
        <p:spPr>
          <a:xfrm>
            <a:off x="201079" y="-32129"/>
            <a:ext cx="5498085" cy="696632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marR="321457" defTabSz="321457">
              <a:defRPr sz="1800">
                <a:solidFill>
                  <a:srgbClr val="000000"/>
                </a:solidFill>
              </a:defRPr>
            </a:pPr>
            <a:r>
              <a:rPr sz="1600" dirty="0">
                <a:solidFill>
                  <a:schemeClr val="tx1"/>
                </a:solidFill>
                <a:ea typeface="Times New Roman"/>
                <a:cs typeface="Times New Roman"/>
                <a:sym typeface="Times New Roman"/>
              </a:rPr>
              <a:t>Private Sector</a:t>
            </a:r>
            <a:r>
              <a:rPr sz="1600" b="0" dirty="0">
                <a:solidFill>
                  <a:srgbClr val="2E8954"/>
                </a:solidFill>
                <a:ea typeface="Times New Roman"/>
                <a:cs typeface="Times New Roman"/>
                <a:sym typeface="Times New Roman"/>
              </a:rPr>
              <a: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Alaska Airlines</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The Boeing Company</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Intel Corporation</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Microsoft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PACCAR Inc</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British Petroleum</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Puget Sound Energy</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Beta Tester for OSH</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Providence Health &amp; Services</a:t>
            </a:r>
          </a:p>
          <a:p>
            <a:pPr marR="321457" defTabSz="321457">
              <a:defRPr sz="1800">
                <a:solidFill>
                  <a:srgbClr val="000000"/>
                </a:solidFill>
              </a:defRPr>
            </a:pPr>
            <a:endParaRPr sz="1600" b="0" dirty="0">
              <a:solidFill>
                <a:srgbClr val="2E8954"/>
              </a:solidFill>
              <a:ea typeface="Times New Roman"/>
              <a:cs typeface="Times New Roman"/>
              <a:sym typeface="Times New Roman"/>
            </a:endParaRPr>
          </a:p>
          <a:p>
            <a:pPr marR="321457" defTabSz="321457">
              <a:defRPr sz="1800">
                <a:solidFill>
                  <a:srgbClr val="000000"/>
                </a:solidFill>
              </a:defRPr>
            </a:pPr>
            <a:r>
              <a:rPr sz="1600" dirty="0">
                <a:solidFill>
                  <a:srgbClr val="000000"/>
                </a:solidFill>
                <a:ea typeface="Times New Roman"/>
                <a:cs typeface="Times New Roman"/>
                <a:sym typeface="Times New Roman"/>
              </a:rPr>
              <a:t>Local Government</a:t>
            </a:r>
            <a:r>
              <a:rPr sz="1600" b="0" dirty="0">
                <a:solidFill>
                  <a:srgbClr val="2E8954"/>
                </a:solidFill>
                <a:ea typeface="Times New Roman"/>
                <a:cs typeface="Times New Roman"/>
                <a:sym typeface="Times New Roman"/>
              </a:rPr>
              <a: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Portland Bureau of Emergency Management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City of Seattle Office of Emergency Management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Seattle Public Utilities (Water, Sewer, Garbage, Networks)</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Seattle City Light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Port of Seattle</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Sound Transit</a:t>
            </a:r>
          </a:p>
          <a:p>
            <a:pPr marR="321457" defTabSz="321457">
              <a:defRPr sz="1800">
                <a:solidFill>
                  <a:srgbClr val="000000"/>
                </a:solidFill>
              </a:defRPr>
            </a:pPr>
            <a:endParaRPr sz="1600" b="0" dirty="0">
              <a:solidFill>
                <a:srgbClr val="2E8954"/>
              </a:solidFill>
              <a:ea typeface="Times New Roman"/>
              <a:cs typeface="Times New Roman"/>
              <a:sym typeface="Times New Roman"/>
            </a:endParaRPr>
          </a:p>
          <a:p>
            <a:pPr marR="321457" defTabSz="321457">
              <a:defRPr sz="1800">
                <a:solidFill>
                  <a:srgbClr val="000000"/>
                </a:solidFill>
              </a:defRPr>
            </a:pPr>
            <a:r>
              <a:rPr sz="1600" dirty="0">
                <a:solidFill>
                  <a:srgbClr val="000000"/>
                </a:solidFill>
                <a:ea typeface="Times New Roman"/>
                <a:cs typeface="Times New Roman"/>
                <a:sym typeface="Times New Roman"/>
              </a:rPr>
              <a:t>State and Provincial Government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Emergency Management of British Columbia</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Oregon Dept. Of Geology And Mineral Industries</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Oregon Department of Transportation</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Univ. of Washington Emergency Management</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Washington </a:t>
            </a:r>
            <a:r>
              <a:rPr sz="1600" b="0" dirty="0" smtClean="0">
                <a:solidFill>
                  <a:srgbClr val="2E8954"/>
                </a:solidFill>
                <a:ea typeface="Times New Roman"/>
                <a:cs typeface="Times New Roman"/>
                <a:sym typeface="Times New Roman"/>
              </a:rPr>
              <a:t>Dept </a:t>
            </a:r>
            <a:r>
              <a:rPr sz="1600" b="0" dirty="0">
                <a:solidFill>
                  <a:srgbClr val="2E8954"/>
                </a:solidFill>
                <a:ea typeface="Times New Roman"/>
                <a:cs typeface="Times New Roman"/>
                <a:sym typeface="Times New Roman"/>
              </a:rPr>
              <a:t>of Natural Resources / Geology</a:t>
            </a:r>
          </a:p>
          <a:p>
            <a:pPr marL="160729" marR="321457" indent="-160729" defTabSz="321457">
              <a:buSzPct val="100000"/>
              <a:buChar char="•"/>
              <a:defRPr sz="1800">
                <a:solidFill>
                  <a:srgbClr val="000000"/>
                </a:solidFill>
              </a:defRPr>
            </a:pPr>
            <a:r>
              <a:rPr sz="1600" b="0" dirty="0">
                <a:solidFill>
                  <a:srgbClr val="2E8954"/>
                </a:solidFill>
                <a:ea typeface="Times New Roman"/>
                <a:cs typeface="Times New Roman"/>
                <a:sym typeface="Times New Roman"/>
              </a:rPr>
              <a:t>Washington State </a:t>
            </a:r>
            <a:r>
              <a:rPr sz="1600" b="0" dirty="0" smtClean="0">
                <a:solidFill>
                  <a:srgbClr val="2E8954"/>
                </a:solidFill>
                <a:ea typeface="Times New Roman"/>
                <a:cs typeface="Times New Roman"/>
                <a:sym typeface="Times New Roman"/>
              </a:rPr>
              <a:t>Dept </a:t>
            </a:r>
            <a:r>
              <a:rPr sz="1600" b="0" dirty="0">
                <a:solidFill>
                  <a:srgbClr val="2E8954"/>
                </a:solidFill>
                <a:ea typeface="Times New Roman"/>
                <a:cs typeface="Times New Roman"/>
                <a:sym typeface="Times New Roman"/>
              </a:rPr>
              <a:t>Of Transportation</a:t>
            </a:r>
          </a:p>
        </p:txBody>
      </p:sp>
      <p:sp>
        <p:nvSpPr>
          <p:cNvPr id="78" name="Shape 78"/>
          <p:cNvSpPr>
            <a:spLocks noGrp="1"/>
          </p:cNvSpPr>
          <p:nvPr>
            <p:ph type="title"/>
          </p:nvPr>
        </p:nvSpPr>
        <p:spPr>
          <a:xfrm>
            <a:off x="2852946" y="152400"/>
            <a:ext cx="6037327" cy="762000"/>
          </a:xfrm>
          <a:prstGeom prst="rect">
            <a:avLst/>
          </a:prstGeom>
        </p:spPr>
        <p:txBody>
          <a:bodyPr>
            <a:normAutofit/>
          </a:bodyPr>
          <a:lstStyle/>
          <a:p>
            <a:pPr lvl="1" indent="159121" defTabSz="406644">
              <a:defRPr sz="1800">
                <a:solidFill>
                  <a:srgbClr val="000000"/>
                </a:solidFill>
              </a:defRPr>
            </a:pPr>
            <a:r>
              <a:rPr sz="4000" dirty="0" smtClean="0">
                <a:solidFill>
                  <a:srgbClr val="0000FF"/>
                </a:solidFill>
                <a:latin typeface="Helvetica"/>
                <a:cs typeface="Helvetica"/>
              </a:rPr>
              <a:t>PNW</a:t>
            </a:r>
            <a:r>
              <a:rPr lang="en-US" sz="4000" dirty="0" smtClean="0">
                <a:solidFill>
                  <a:srgbClr val="0000FF"/>
                </a:solidFill>
                <a:latin typeface="Helvetica"/>
                <a:cs typeface="Helvetica"/>
              </a:rPr>
              <a:t> </a:t>
            </a:r>
            <a:r>
              <a:rPr sz="4000" dirty="0" smtClean="0">
                <a:solidFill>
                  <a:srgbClr val="0000FF"/>
                </a:solidFill>
                <a:latin typeface="Helvetica"/>
                <a:cs typeface="Helvetica"/>
              </a:rPr>
              <a:t>ShakeAlert </a:t>
            </a:r>
            <a:r>
              <a:rPr sz="4000" dirty="0">
                <a:solidFill>
                  <a:srgbClr val="0000FF"/>
                </a:solidFill>
                <a:latin typeface="Helvetica"/>
                <a:cs typeface="Helvetica"/>
              </a:rPr>
              <a:t>Testers</a:t>
            </a:r>
          </a:p>
        </p:txBody>
      </p:sp>
    </p:spTree>
    <p:extLst>
      <p:ext uri="{BB962C8B-B14F-4D97-AF65-F5344CB8AC3E}">
        <p14:creationId xmlns:p14="http://schemas.microsoft.com/office/powerpoint/2010/main" val="14192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94632" y="568055"/>
            <a:ext cx="8101263" cy="5955734"/>
          </a:xfrm>
        </p:spPr>
        <p:txBody>
          <a:bodyPr>
            <a:noAutofit/>
          </a:bodyPr>
          <a:lstStyle/>
          <a:p>
            <a:pPr marL="0" lvl="0" indent="0" algn="ctr">
              <a:buNone/>
            </a:pPr>
            <a:r>
              <a:rPr lang="en-US" sz="3600" dirty="0" smtClean="0">
                <a:solidFill>
                  <a:srgbClr val="0000FF"/>
                </a:solidFill>
                <a:latin typeface="Helvetica"/>
                <a:cs typeface="Helvetica"/>
              </a:rPr>
              <a:t>Areas also expressing interest</a:t>
            </a:r>
          </a:p>
          <a:p>
            <a:pPr marL="0" lvl="0" indent="0" algn="ctr">
              <a:buNone/>
            </a:pPr>
            <a:endParaRPr lang="en-US" sz="1400" dirty="0">
              <a:solidFill>
                <a:srgbClr val="0000FF"/>
              </a:solidFill>
              <a:latin typeface="Helvetica"/>
              <a:cs typeface="Helvetica"/>
            </a:endParaRPr>
          </a:p>
          <a:p>
            <a:pPr marL="1200150" lvl="1" indent="-742950">
              <a:buAutoNum type="arabicPeriod"/>
            </a:pPr>
            <a:r>
              <a:rPr lang="en-US" sz="3600" dirty="0" smtClean="0">
                <a:solidFill>
                  <a:srgbClr val="660066"/>
                </a:solidFill>
                <a:latin typeface="Helvetica"/>
                <a:cs typeface="Helvetica"/>
              </a:rPr>
              <a:t>Canada</a:t>
            </a:r>
          </a:p>
          <a:p>
            <a:pPr marL="1200150" lvl="1" indent="-742950">
              <a:buAutoNum type="arabicPeriod" startAt="2"/>
            </a:pPr>
            <a:r>
              <a:rPr lang="en-US" sz="3600" dirty="0" smtClean="0">
                <a:latin typeface="Helvetica"/>
                <a:cs typeface="Helvetica"/>
              </a:rPr>
              <a:t>Alaska</a:t>
            </a:r>
          </a:p>
          <a:p>
            <a:pPr marL="1200150" lvl="1" indent="-742950">
              <a:buAutoNum type="arabicPeriod" startAt="2"/>
            </a:pPr>
            <a:r>
              <a:rPr lang="en-US" sz="3600" dirty="0" smtClean="0">
                <a:solidFill>
                  <a:srgbClr val="660066"/>
                </a:solidFill>
                <a:latin typeface="Helvetica"/>
                <a:cs typeface="Helvetica"/>
              </a:rPr>
              <a:t>Nevada</a:t>
            </a:r>
            <a:endParaRPr lang="en-US" sz="3600" dirty="0">
              <a:solidFill>
                <a:srgbClr val="660066"/>
              </a:solidFill>
              <a:latin typeface="Helvetica"/>
              <a:cs typeface="Helvetica"/>
            </a:endParaRPr>
          </a:p>
          <a:p>
            <a:pPr marL="457200" lvl="1" indent="0">
              <a:buNone/>
            </a:pPr>
            <a:r>
              <a:rPr lang="en-US" sz="3600" dirty="0" smtClean="0">
                <a:latin typeface="Helvetica"/>
                <a:cs typeface="Helvetica"/>
              </a:rPr>
              <a:t>4.   Hawaii</a:t>
            </a:r>
            <a:endParaRPr lang="en-US" sz="3600" dirty="0">
              <a:latin typeface="Helvetica"/>
              <a:cs typeface="Helvetica"/>
            </a:endParaRPr>
          </a:p>
          <a:p>
            <a:pPr marL="1200150" lvl="1" indent="-742950">
              <a:buAutoNum type="arabicPeriod" startAt="5"/>
            </a:pPr>
            <a:r>
              <a:rPr lang="en-US" sz="3600" dirty="0" smtClean="0">
                <a:solidFill>
                  <a:srgbClr val="660066"/>
                </a:solidFill>
                <a:latin typeface="Helvetica"/>
                <a:cs typeface="Helvetica"/>
              </a:rPr>
              <a:t>Utah</a:t>
            </a:r>
            <a:endParaRPr lang="en-US" sz="3600" dirty="0">
              <a:solidFill>
                <a:srgbClr val="660066"/>
              </a:solidFill>
              <a:latin typeface="Helvetica"/>
              <a:cs typeface="Helvetica"/>
            </a:endParaRPr>
          </a:p>
          <a:p>
            <a:pPr marL="1200150" lvl="1" indent="-742950">
              <a:buAutoNum type="arabicPeriod" startAt="5"/>
            </a:pPr>
            <a:r>
              <a:rPr lang="is-IS" sz="3600" dirty="0" smtClean="0">
                <a:latin typeface="Helvetica"/>
                <a:cs typeface="Helvetica"/>
              </a:rPr>
              <a:t>Eastern Canada</a:t>
            </a:r>
          </a:p>
          <a:p>
            <a:pPr marL="971550" lvl="1" indent="-514350">
              <a:buAutoNum type="arabicPeriod" startAt="5"/>
            </a:pPr>
            <a:r>
              <a:rPr lang="is-IS" sz="3600" dirty="0" smtClean="0">
                <a:solidFill>
                  <a:srgbClr val="660066"/>
                </a:solidFill>
                <a:latin typeface="Helvetica"/>
                <a:cs typeface="Helvetica"/>
              </a:rPr>
              <a:t>  ...</a:t>
            </a:r>
            <a:endParaRPr lang="en-US" sz="3600" dirty="0">
              <a:solidFill>
                <a:srgbClr val="660066"/>
              </a:solidFill>
              <a:latin typeface="Helvetica"/>
              <a:cs typeface="Helvetica"/>
            </a:endParaRPr>
          </a:p>
        </p:txBody>
      </p:sp>
    </p:spTree>
    <p:extLst>
      <p:ext uri="{BB962C8B-B14F-4D97-AF65-F5344CB8AC3E}">
        <p14:creationId xmlns:p14="http://schemas.microsoft.com/office/powerpoint/2010/main" val="380496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62"/>
          <p:cNvSpPr/>
          <p:nvPr/>
        </p:nvSpPr>
        <p:spPr>
          <a:xfrm>
            <a:off x="977900" y="4976"/>
            <a:ext cx="7467600" cy="1295400"/>
          </a:xfrm>
          <a:prstGeom prst="rect">
            <a:avLst/>
          </a:prstGeom>
          <a:ln>
            <a:round/>
          </a:ln>
          <a:extLst>
            <a:ext uri="{C572A759-6A51-4108-AA02-DFA0A04FC94B}">
              <ma14:wrappingTextBoxFlag xmlns:ma14="http://schemas.microsoft.com/office/mac/drawingml/2011/main" val="1"/>
            </a:ext>
          </a:extLst>
        </p:spPr>
        <p:txBody>
          <a:bodyPr lIns="38100" tIns="38100" rIns="38100" bIns="38100" anchor="ctr">
            <a:normAutofit/>
          </a:bodyPr>
          <a:lstStyle>
            <a:lvl1pPr defTabSz="914400">
              <a:buClr>
                <a:srgbClr val="FFFFFF"/>
              </a:buClr>
              <a:defRPr sz="4600">
                <a:solidFill>
                  <a:srgbClr val="FFDAD8"/>
                </a:solidFill>
                <a:uFill>
                  <a:solidFill>
                    <a:srgbClr val="FFDAD8"/>
                  </a:solidFill>
                </a:uFill>
              </a:defRPr>
            </a:lvl1pPr>
          </a:lstStyle>
          <a:p>
            <a:pPr lvl="0">
              <a:defRPr sz="1800">
                <a:solidFill>
                  <a:srgbClr val="000000"/>
                </a:solidFill>
                <a:uFillTx/>
              </a:defRPr>
            </a:pPr>
            <a:r>
              <a:rPr lang="en-US" sz="4600" dirty="0" smtClean="0">
                <a:solidFill>
                  <a:srgbClr val="0000FF"/>
                </a:solidFill>
                <a:uFill>
                  <a:solidFill>
                    <a:srgbClr val="FFDAD8"/>
                  </a:solidFill>
                </a:uFill>
              </a:rPr>
              <a:t>Strong private support</a:t>
            </a:r>
            <a:endParaRPr sz="4600" dirty="0">
              <a:solidFill>
                <a:srgbClr val="0000FF"/>
              </a:solidFill>
              <a:uFill>
                <a:solidFill>
                  <a:srgbClr val="FFDAD8"/>
                </a:solidFill>
              </a:uFill>
            </a:endParaRPr>
          </a:p>
        </p:txBody>
      </p:sp>
      <p:sp>
        <p:nvSpPr>
          <p:cNvPr id="6" name="Shape 463"/>
          <p:cNvSpPr/>
          <p:nvPr/>
        </p:nvSpPr>
        <p:spPr>
          <a:xfrm>
            <a:off x="183972" y="1268922"/>
            <a:ext cx="8960028" cy="5365572"/>
          </a:xfrm>
          <a:prstGeom prst="rect">
            <a:avLst/>
          </a:prstGeom>
          <a:ln>
            <a:round/>
          </a:ln>
          <a:extLst>
            <a:ext uri="{C572A759-6A51-4108-AA02-DFA0A04FC94B}">
              <ma14:wrappingTextBoxFlag xmlns:ma14="http://schemas.microsoft.com/office/mac/drawingml/2011/main" val="1"/>
            </a:ext>
          </a:extLst>
        </p:spPr>
        <p:txBody>
          <a:bodyPr lIns="38100" tIns="38100" rIns="38100" bIns="38100">
            <a:normAutofit/>
          </a:bodyPr>
          <a:lstStyle/>
          <a:p>
            <a:pPr marL="382588" lvl="4" indent="-382588" defTabSz="914400">
              <a:spcBef>
                <a:spcPts val="700"/>
              </a:spcBef>
              <a:buClr>
                <a:srgbClr val="0485D1"/>
              </a:buClr>
              <a:buSzPct val="80000"/>
              <a:buFont typeface="Wingdings 2"/>
              <a:buChar char=""/>
              <a:defRPr sz="1800"/>
            </a:pPr>
            <a:r>
              <a:rPr lang="en-US" sz="3000" dirty="0" smtClean="0">
                <a:solidFill>
                  <a:schemeClr val="tx1"/>
                </a:solidFill>
                <a:uFill>
                  <a:solidFill>
                    <a:srgbClr val="FFF995"/>
                  </a:solidFill>
                </a:uFill>
              </a:rPr>
              <a:t>$7M from Moore Foundation</a:t>
            </a:r>
            <a:endParaRPr lang="en-US" sz="3000" dirty="0" smtClean="0">
              <a:solidFill>
                <a:schemeClr val="tx1"/>
              </a:solidFill>
              <a:uFill>
                <a:solidFill>
                  <a:srgbClr val="FFF995"/>
                </a:solidFill>
              </a:uFill>
            </a:endParaRP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With $600K “cost extension”</a:t>
            </a:r>
            <a:endParaRPr lang="en-US" sz="2600" dirty="0" smtClean="0">
              <a:solidFill>
                <a:schemeClr val="tx1"/>
              </a:solidFill>
              <a:uFill>
                <a:solidFill>
                  <a:srgbClr val="FFFFFF"/>
                </a:solidFill>
              </a:uFill>
            </a:endParaRP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Another $3M announced at White House workshop</a:t>
            </a:r>
          </a:p>
          <a:p>
            <a:pPr marL="449262" lvl="2" indent="0" defTabSz="914400">
              <a:spcBef>
                <a:spcPts val="600"/>
              </a:spcBef>
              <a:buClr>
                <a:srgbClr val="0485D1"/>
              </a:buClr>
              <a:buSzPct val="90000"/>
              <a:defRPr sz="1800"/>
            </a:pPr>
            <a:endParaRPr lang="en-US" sz="2600" dirty="0" smtClean="0">
              <a:solidFill>
                <a:schemeClr val="tx1"/>
              </a:solidFill>
              <a:uFill>
                <a:solidFill>
                  <a:srgbClr val="FFFFFF"/>
                </a:solidFill>
              </a:uFill>
            </a:endParaRPr>
          </a:p>
          <a:p>
            <a:pPr marL="382588" lvl="2" indent="-382588" defTabSz="914400">
              <a:spcBef>
                <a:spcPts val="700"/>
              </a:spcBef>
              <a:buClr>
                <a:srgbClr val="0485D1"/>
              </a:buClr>
              <a:buSzPct val="80000"/>
              <a:buFont typeface="Wingdings 2"/>
              <a:buChar char=""/>
              <a:defRPr sz="1800"/>
            </a:pPr>
            <a:r>
              <a:rPr lang="en-US" sz="3000" dirty="0" smtClean="0">
                <a:solidFill>
                  <a:schemeClr val="tx1"/>
                </a:solidFill>
                <a:uFill>
                  <a:solidFill>
                    <a:srgbClr val="FFF995"/>
                  </a:solidFill>
                </a:uFill>
              </a:rPr>
              <a:t>Additional White House announcements</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$300K from Amazon – Geodetic method</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$150K from Puget Sound Energy, 8 stations</a:t>
            </a:r>
          </a:p>
          <a:p>
            <a:pPr marL="722312" lvl="2" indent="-273050" defTabSz="914400">
              <a:spcBef>
                <a:spcPts val="600"/>
              </a:spcBef>
              <a:buClr>
                <a:srgbClr val="0485D1"/>
              </a:buClr>
              <a:buSzPct val="90000"/>
              <a:buFont typeface="Wingdings 2"/>
              <a:buChar char=""/>
              <a:defRPr sz="1800"/>
            </a:pPr>
            <a:endParaRPr lang="en-US" sz="2600" dirty="0">
              <a:solidFill>
                <a:schemeClr val="tx1"/>
              </a:solidFill>
              <a:uFill>
                <a:solidFill>
                  <a:srgbClr val="FFFFFF"/>
                </a:solidFill>
              </a:uFill>
            </a:endParaRPr>
          </a:p>
          <a:p>
            <a:pPr marL="382588" lvl="2" indent="-382588" defTabSz="914400">
              <a:spcBef>
                <a:spcPts val="700"/>
              </a:spcBef>
              <a:buClr>
                <a:srgbClr val="0485D1"/>
              </a:buClr>
              <a:buSzPct val="80000"/>
              <a:buFont typeface="Wingdings 2"/>
              <a:buChar char=""/>
              <a:defRPr sz="1800"/>
            </a:pPr>
            <a:r>
              <a:rPr lang="en-US" sz="3000" dirty="0" smtClean="0">
                <a:solidFill>
                  <a:schemeClr val="tx1"/>
                </a:solidFill>
                <a:uFill>
                  <a:solidFill>
                    <a:srgbClr val="FFF995"/>
                  </a:solidFill>
                </a:uFill>
              </a:rPr>
              <a:t>Strong support from</a:t>
            </a:r>
            <a:endParaRPr lang="en-US" sz="3000" dirty="0">
              <a:solidFill>
                <a:schemeClr val="tx1"/>
              </a:solidFill>
              <a:uFill>
                <a:solidFill>
                  <a:srgbClr val="FFF995"/>
                </a:solidFill>
              </a:uFill>
            </a:endParaRP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Intel, Boeing, many others</a:t>
            </a:r>
            <a:endParaRPr lang="en-US" sz="2600" dirty="0">
              <a:solidFill>
                <a:schemeClr val="tx1"/>
              </a:solidFill>
              <a:uFill>
                <a:solidFill>
                  <a:srgbClr val="FFFFFF"/>
                </a:solidFill>
              </a:uFill>
            </a:endParaRPr>
          </a:p>
        </p:txBody>
      </p:sp>
    </p:spTree>
    <p:extLst>
      <p:ext uri="{BB962C8B-B14F-4D97-AF65-F5344CB8AC3E}">
        <p14:creationId xmlns:p14="http://schemas.microsoft.com/office/powerpoint/2010/main" val="267277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609"/>
            <a:ext cx="7772400" cy="814248"/>
          </a:xfrm>
        </p:spPr>
        <p:txBody>
          <a:bodyPr/>
          <a:lstStyle/>
          <a:p>
            <a:r>
              <a:rPr lang="en-US" dirty="0" smtClean="0">
                <a:solidFill>
                  <a:srgbClr val="0000FF"/>
                </a:solidFill>
                <a:latin typeface="Helvetica"/>
                <a:cs typeface="Helvetica"/>
              </a:rPr>
              <a:t>Practical issues</a:t>
            </a:r>
            <a:endParaRPr lang="en-US" dirty="0">
              <a:solidFill>
                <a:srgbClr val="0000FF"/>
              </a:solidFill>
              <a:latin typeface="Helvetica"/>
              <a:cs typeface="Helvetica"/>
            </a:endParaRPr>
          </a:p>
        </p:txBody>
      </p:sp>
      <p:sp>
        <p:nvSpPr>
          <p:cNvPr id="3" name="Text Placeholder 2"/>
          <p:cNvSpPr>
            <a:spLocks noGrp="1"/>
          </p:cNvSpPr>
          <p:nvPr>
            <p:ph type="body" idx="1"/>
          </p:nvPr>
        </p:nvSpPr>
        <p:spPr>
          <a:xfrm>
            <a:off x="157530" y="1341307"/>
            <a:ext cx="7772400" cy="4600619"/>
          </a:xfrm>
        </p:spPr>
        <p:txBody>
          <a:bodyPr>
            <a:normAutofit/>
          </a:bodyPr>
          <a:lstStyle/>
          <a:p>
            <a:r>
              <a:rPr lang="en-US" sz="2400" b="1" dirty="0" smtClean="0">
                <a:solidFill>
                  <a:srgbClr val="FF0000"/>
                </a:solidFill>
                <a:latin typeface="Helvetica"/>
                <a:cs typeface="Helvetica"/>
              </a:rPr>
              <a:t>Education of public</a:t>
            </a:r>
          </a:p>
          <a:p>
            <a:endParaRPr lang="en-US" sz="2400" dirty="0">
              <a:latin typeface="Helvetica"/>
              <a:cs typeface="Helvetica"/>
            </a:endParaRPr>
          </a:p>
          <a:p>
            <a:r>
              <a:rPr lang="en-US" sz="2400" dirty="0" smtClean="0">
                <a:latin typeface="Helvetica"/>
                <a:cs typeface="Helvetica"/>
              </a:rPr>
              <a:t>Not 100% solution – blind zone, foreshocks …</a:t>
            </a:r>
          </a:p>
          <a:p>
            <a:r>
              <a:rPr lang="en-US" sz="2400" dirty="0" smtClean="0">
                <a:latin typeface="Helvetica"/>
                <a:cs typeface="Helvetica"/>
              </a:rPr>
              <a:t>Long-term nature of benefits</a:t>
            </a:r>
          </a:p>
          <a:p>
            <a:r>
              <a:rPr lang="en-US" sz="2400" dirty="0" smtClean="0">
                <a:latin typeface="Helvetica"/>
                <a:cs typeface="Helvetica"/>
              </a:rPr>
              <a:t>Pranksters and saboteurs tricky to forestall</a:t>
            </a:r>
          </a:p>
          <a:p>
            <a:r>
              <a:rPr lang="en-US" sz="2400" dirty="0" smtClean="0">
                <a:latin typeface="Helvetica"/>
                <a:cs typeface="Helvetica"/>
              </a:rPr>
              <a:t>Co-ordination with private industry</a:t>
            </a:r>
          </a:p>
          <a:p>
            <a:pPr lvl="1"/>
            <a:r>
              <a:rPr lang="en-US" sz="2000" dirty="0" smtClean="0">
                <a:latin typeface="Helvetica"/>
                <a:cs typeface="Helvetica"/>
              </a:rPr>
              <a:t>“free”, but partial</a:t>
            </a:r>
          </a:p>
          <a:p>
            <a:pPr lvl="1"/>
            <a:r>
              <a:rPr lang="en-US" sz="2000" dirty="0" smtClean="0">
                <a:latin typeface="Helvetica"/>
                <a:cs typeface="Helvetica"/>
              </a:rPr>
              <a:t>Some willing to make outrageous claims</a:t>
            </a:r>
          </a:p>
          <a:p>
            <a:pPr lvl="1"/>
            <a:r>
              <a:rPr lang="en-US" sz="2000" dirty="0" smtClean="0">
                <a:latin typeface="Helvetica"/>
                <a:cs typeface="Helvetica"/>
              </a:rPr>
              <a:t>Complicate process in California</a:t>
            </a:r>
          </a:p>
          <a:p>
            <a:pPr lvl="1"/>
            <a:r>
              <a:rPr lang="en-US" sz="2000" dirty="0" smtClean="0">
                <a:latin typeface="Helvetica"/>
                <a:cs typeface="Helvetica"/>
              </a:rPr>
              <a:t>Collaboration will actually be beneficial</a:t>
            </a:r>
          </a:p>
          <a:p>
            <a:pPr marL="457200" lvl="1" indent="0">
              <a:buNone/>
            </a:pPr>
            <a:endParaRPr lang="en-US" sz="2000" dirty="0">
              <a:latin typeface="Helvetica"/>
              <a:cs typeface="Helvetica"/>
            </a:endParaRPr>
          </a:p>
        </p:txBody>
      </p:sp>
      <p:pic>
        <p:nvPicPr>
          <p:cNvPr id="4" name="Picture 3"/>
          <p:cNvPicPr>
            <a:picLocks noChangeAspect="1"/>
          </p:cNvPicPr>
          <p:nvPr/>
        </p:nvPicPr>
        <p:blipFill>
          <a:blip r:embed="rId2"/>
          <a:stretch>
            <a:fillRect/>
          </a:stretch>
        </p:blipFill>
        <p:spPr>
          <a:xfrm>
            <a:off x="7024975" y="0"/>
            <a:ext cx="2119025" cy="2865393"/>
          </a:xfrm>
          <a:prstGeom prst="rect">
            <a:avLst/>
          </a:prstGeom>
        </p:spPr>
      </p:pic>
      <p:pic>
        <p:nvPicPr>
          <p:cNvPr id="6" name="Picture 5"/>
          <p:cNvPicPr>
            <a:picLocks noChangeAspect="1"/>
          </p:cNvPicPr>
          <p:nvPr/>
        </p:nvPicPr>
        <p:blipFill>
          <a:blip r:embed="rId3"/>
          <a:stretch>
            <a:fillRect/>
          </a:stretch>
        </p:blipFill>
        <p:spPr>
          <a:xfrm>
            <a:off x="6771496" y="3180212"/>
            <a:ext cx="2226798" cy="1477546"/>
          </a:xfrm>
          <a:prstGeom prst="rect">
            <a:avLst/>
          </a:prstGeom>
        </p:spPr>
      </p:pic>
    </p:spTree>
    <p:extLst>
      <p:ext uri="{BB962C8B-B14F-4D97-AF65-F5344CB8AC3E}">
        <p14:creationId xmlns:p14="http://schemas.microsoft.com/office/powerpoint/2010/main" val="39252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628427" y="372487"/>
            <a:ext cx="7886030" cy="1030475"/>
          </a:xfrm>
          <a:prstGeom prst="rect">
            <a:avLst/>
          </a:prstGeom>
          <a:ln w="12700">
            <a:miter lim="400000"/>
          </a:ln>
          <a:effectLst/>
          <a:extLst>
            <a:ext uri="{C572A759-6A51-4108-AA02-DFA0A04FC94B}">
              <ma14:wrappingTextBoxFlag xmlns:ma14="http://schemas.microsoft.com/office/mac/drawingml/2011/main" val="1"/>
            </a:ext>
          </a:extLst>
        </p:spPr>
        <p:txBody>
          <a:bodyPr lIns="38100" tIns="38100" rIns="38100" bIns="38100" anchor="b">
            <a:normAutofit/>
          </a:bodyPr>
          <a:lstStyle>
            <a:lvl1pPr algn="ctr" defTabSz="914400">
              <a:defRPr sz="4400">
                <a:solidFill>
                  <a:srgbClr val="000000"/>
                </a:solidFill>
                <a:uFill>
                  <a:solidFill>
                    <a:srgbClr val="000000"/>
                  </a:solidFill>
                </a:uFill>
                <a:latin typeface="+mn-lt"/>
                <a:ea typeface="+mn-ea"/>
                <a:cs typeface="+mn-cs"/>
                <a:sym typeface="Times"/>
              </a:defRPr>
            </a:lvl1pPr>
            <a:lvl2pPr indent="228600" algn="ctr" defTabSz="457200">
              <a:defRPr sz="4400">
                <a:solidFill>
                  <a:srgbClr val="FFFFFF"/>
                </a:solidFill>
                <a:uFill>
                  <a:solidFill>
                    <a:srgbClr val="FFFFFF"/>
                  </a:solidFill>
                </a:uFill>
                <a:latin typeface="Calibri"/>
                <a:ea typeface="Calibri"/>
                <a:cs typeface="Calibri"/>
                <a:sym typeface="Calibri"/>
              </a:defRPr>
            </a:lvl2pPr>
            <a:lvl3pPr indent="457200" algn="ctr" defTabSz="457200">
              <a:defRPr sz="4400">
                <a:solidFill>
                  <a:srgbClr val="FFFFFF"/>
                </a:solidFill>
                <a:uFill>
                  <a:solidFill>
                    <a:srgbClr val="FFFFFF"/>
                  </a:solidFill>
                </a:uFill>
                <a:latin typeface="Calibri"/>
                <a:ea typeface="Calibri"/>
                <a:cs typeface="Calibri"/>
                <a:sym typeface="Calibri"/>
              </a:defRPr>
            </a:lvl3pPr>
            <a:lvl4pPr indent="685800" algn="ctr" defTabSz="457200">
              <a:defRPr sz="4400">
                <a:solidFill>
                  <a:srgbClr val="FFFFFF"/>
                </a:solidFill>
                <a:uFill>
                  <a:solidFill>
                    <a:srgbClr val="FFFFFF"/>
                  </a:solidFill>
                </a:uFill>
                <a:latin typeface="Calibri"/>
                <a:ea typeface="Calibri"/>
                <a:cs typeface="Calibri"/>
                <a:sym typeface="Calibri"/>
              </a:defRPr>
            </a:lvl4pPr>
            <a:lvl5pPr indent="914400" algn="ctr" defTabSz="457200">
              <a:defRPr sz="4400">
                <a:solidFill>
                  <a:srgbClr val="FFFFFF"/>
                </a:solidFill>
                <a:uFill>
                  <a:solidFill>
                    <a:srgbClr val="FFFFFF"/>
                  </a:solidFill>
                </a:uFill>
                <a:latin typeface="Calibri"/>
                <a:ea typeface="Calibri"/>
                <a:cs typeface="Calibri"/>
                <a:sym typeface="Calibri"/>
              </a:defRPr>
            </a:lvl5pPr>
            <a:lvl6pPr indent="1143000" algn="ctr" defTabSz="457200">
              <a:defRPr sz="4400">
                <a:solidFill>
                  <a:srgbClr val="FFFFFF"/>
                </a:solidFill>
                <a:uFill>
                  <a:solidFill>
                    <a:srgbClr val="FFFFFF"/>
                  </a:solidFill>
                </a:uFill>
                <a:latin typeface="Calibri"/>
                <a:ea typeface="Calibri"/>
                <a:cs typeface="Calibri"/>
                <a:sym typeface="Calibri"/>
              </a:defRPr>
            </a:lvl6pPr>
            <a:lvl7pPr indent="1371600" algn="ctr" defTabSz="457200">
              <a:defRPr sz="4400">
                <a:solidFill>
                  <a:srgbClr val="FFFFFF"/>
                </a:solidFill>
                <a:uFill>
                  <a:solidFill>
                    <a:srgbClr val="FFFFFF"/>
                  </a:solidFill>
                </a:uFill>
                <a:latin typeface="Calibri"/>
                <a:ea typeface="Calibri"/>
                <a:cs typeface="Calibri"/>
                <a:sym typeface="Calibri"/>
              </a:defRPr>
            </a:lvl7pPr>
            <a:lvl8pPr indent="1600200" algn="ctr" defTabSz="457200">
              <a:defRPr sz="4400">
                <a:solidFill>
                  <a:srgbClr val="FFFFFF"/>
                </a:solidFill>
                <a:uFill>
                  <a:solidFill>
                    <a:srgbClr val="FFFFFF"/>
                  </a:solidFill>
                </a:uFill>
                <a:latin typeface="Calibri"/>
                <a:ea typeface="Calibri"/>
                <a:cs typeface="Calibri"/>
                <a:sym typeface="Calibri"/>
              </a:defRPr>
            </a:lvl8pPr>
            <a:lvl9pPr indent="1828800" algn="ctr" defTabSz="457200">
              <a:defRPr sz="4400">
                <a:solidFill>
                  <a:srgbClr val="FFFFFF"/>
                </a:solidFill>
                <a:uFill>
                  <a:solidFill>
                    <a:srgbClr val="FFFFFF"/>
                  </a:solidFill>
                </a:uFill>
                <a:latin typeface="Calibri"/>
                <a:ea typeface="Calibri"/>
                <a:cs typeface="Calibri"/>
                <a:sym typeface="Calibri"/>
              </a:defRPr>
            </a:lvl9pPr>
          </a:lstStyle>
          <a:p>
            <a:pPr>
              <a:defRPr/>
            </a:pPr>
            <a:r>
              <a:rPr lang="en-US" sz="5400" dirty="0" smtClean="0">
                <a:latin typeface="Helvetica"/>
                <a:cs typeface="Helvetica"/>
              </a:rPr>
              <a:t>Action items?</a:t>
            </a:r>
          </a:p>
        </p:txBody>
      </p:sp>
      <p:sp>
        <p:nvSpPr>
          <p:cNvPr id="5" name="Rectangle 3"/>
          <p:cNvSpPr>
            <a:spLocks/>
          </p:cNvSpPr>
          <p:nvPr/>
        </p:nvSpPr>
        <p:spPr bwMode="auto">
          <a:xfrm>
            <a:off x="1218516" y="1741627"/>
            <a:ext cx="7481962" cy="4194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35717" tIns="35717" rIns="35717" bIns="35717" anchor="ctr">
            <a:spAutoFit/>
          </a:bodyPr>
          <a:lstStyle/>
          <a:p>
            <a:pPr marL="312528" indent="-312528" algn="l">
              <a:lnSpc>
                <a:spcPct val="120000"/>
              </a:lnSpc>
              <a:buSzPct val="45000"/>
              <a:buBlip>
                <a:blip r:embed="rId2"/>
              </a:buBlip>
              <a:defRPr/>
            </a:pPr>
            <a:r>
              <a:rPr lang="en-US" sz="2800" dirty="0">
                <a:solidFill>
                  <a:schemeClr val="tx1"/>
                </a:solidFill>
                <a:cs typeface="Helvetica Light" charset="0"/>
              </a:rPr>
              <a:t>Keeping RAC informed – quarterly reports</a:t>
            </a:r>
          </a:p>
          <a:p>
            <a:pPr marL="303599" indent="-312528" algn="l">
              <a:lnSpc>
                <a:spcPct val="120000"/>
              </a:lnSpc>
              <a:buSzPct val="45000"/>
              <a:buBlip>
                <a:blip r:embed="rId2"/>
              </a:buBlip>
              <a:defRPr/>
            </a:pPr>
            <a:r>
              <a:rPr lang="en-US" sz="2800" dirty="0">
                <a:solidFill>
                  <a:schemeClr val="tx1"/>
                </a:solidFill>
                <a:cs typeface="Helvetica Light" charset="0"/>
              </a:rPr>
              <a:t>Recommendations for</a:t>
            </a:r>
          </a:p>
          <a:p>
            <a:pPr marL="625056" lvl="1" indent="-312528" algn="l">
              <a:lnSpc>
                <a:spcPct val="120000"/>
              </a:lnSpc>
              <a:buSzPct val="45000"/>
              <a:buBlip>
                <a:blip r:embed="rId2"/>
              </a:buBlip>
              <a:defRPr/>
            </a:pPr>
            <a:r>
              <a:rPr lang="en-US" sz="2800" dirty="0">
                <a:solidFill>
                  <a:schemeClr val="tx1"/>
                </a:solidFill>
                <a:cs typeface="Helvetica Light" charset="0"/>
              </a:rPr>
              <a:t>EEW build up and roll-out</a:t>
            </a:r>
          </a:p>
          <a:p>
            <a:pPr marL="625056" lvl="1" indent="-312528" algn="l">
              <a:lnSpc>
                <a:spcPct val="120000"/>
              </a:lnSpc>
              <a:buSzPct val="45000"/>
              <a:buBlip>
                <a:blip r:embed="rId2"/>
              </a:buBlip>
              <a:defRPr/>
            </a:pPr>
            <a:r>
              <a:rPr lang="en-US" sz="2800" dirty="0">
                <a:solidFill>
                  <a:schemeClr val="tx1"/>
                </a:solidFill>
                <a:cs typeface="Helvetica Light" charset="0"/>
              </a:rPr>
              <a:t>Seattle retrofit effort</a:t>
            </a:r>
          </a:p>
          <a:p>
            <a:pPr marL="625056" lvl="1" indent="-312528" algn="l">
              <a:lnSpc>
                <a:spcPct val="120000"/>
              </a:lnSpc>
              <a:buSzPct val="45000"/>
              <a:buBlip>
                <a:blip r:embed="rId2"/>
              </a:buBlip>
              <a:defRPr/>
            </a:pPr>
            <a:r>
              <a:rPr lang="en-US" sz="2800" dirty="0">
                <a:solidFill>
                  <a:schemeClr val="tx1"/>
                </a:solidFill>
                <a:cs typeface="Helvetica Light" charset="0"/>
              </a:rPr>
              <a:t>volcanoes </a:t>
            </a:r>
            <a:r>
              <a:rPr lang="en-US" sz="2800" dirty="0" err="1">
                <a:solidFill>
                  <a:schemeClr val="tx1"/>
                </a:solidFill>
                <a:cs typeface="Helvetica Light" charset="0"/>
              </a:rPr>
              <a:t>vs</a:t>
            </a:r>
            <a:r>
              <a:rPr lang="en-US" sz="2800" dirty="0">
                <a:solidFill>
                  <a:schemeClr val="tx1"/>
                </a:solidFill>
                <a:cs typeface="Helvetica Light" charset="0"/>
              </a:rPr>
              <a:t> earthquakes</a:t>
            </a:r>
          </a:p>
          <a:p>
            <a:pPr marL="625056" lvl="1" indent="-312528" algn="l">
              <a:lnSpc>
                <a:spcPct val="120000"/>
              </a:lnSpc>
              <a:buSzPct val="45000"/>
              <a:buBlip>
                <a:blip r:embed="rId2"/>
              </a:buBlip>
              <a:defRPr/>
            </a:pPr>
            <a:r>
              <a:rPr lang="en-US" sz="2800" dirty="0">
                <a:solidFill>
                  <a:schemeClr val="tx1"/>
                </a:solidFill>
                <a:cs typeface="Helvetica Light" charset="0"/>
              </a:rPr>
              <a:t>changes in Oregon (Doug Toomey)</a:t>
            </a:r>
          </a:p>
          <a:p>
            <a:pPr marL="625056" lvl="1" indent="-312528" algn="l">
              <a:lnSpc>
                <a:spcPct val="120000"/>
              </a:lnSpc>
              <a:buSzPct val="45000"/>
              <a:buBlip>
                <a:blip r:embed="rId2"/>
              </a:buBlip>
              <a:defRPr/>
            </a:pPr>
            <a:r>
              <a:rPr lang="en-US" sz="2800" dirty="0">
                <a:solidFill>
                  <a:schemeClr val="tx1"/>
                </a:solidFill>
                <a:cs typeface="Helvetica Light" charset="0"/>
              </a:rPr>
              <a:t>offshore efforts</a:t>
            </a:r>
          </a:p>
          <a:p>
            <a:pPr marL="303599" indent="-312528" algn="l">
              <a:lnSpc>
                <a:spcPct val="120000"/>
              </a:lnSpc>
              <a:buSzPct val="45000"/>
              <a:buBlip>
                <a:blip r:embed="rId2"/>
              </a:buBlip>
              <a:defRPr/>
            </a:pPr>
            <a:r>
              <a:rPr lang="en-US" sz="2800" dirty="0">
                <a:solidFill>
                  <a:schemeClr val="tx1"/>
                </a:solidFill>
                <a:cs typeface="Helvetica Light" charset="0"/>
              </a:rPr>
              <a:t>Other efforts of which we’ve lost track?</a:t>
            </a:r>
          </a:p>
        </p:txBody>
      </p:sp>
    </p:spTree>
    <p:extLst>
      <p:ext uri="{BB962C8B-B14F-4D97-AF65-F5344CB8AC3E}">
        <p14:creationId xmlns:p14="http://schemas.microsoft.com/office/powerpoint/2010/main" val="147228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62"/>
          <p:cNvSpPr/>
          <p:nvPr/>
        </p:nvSpPr>
        <p:spPr>
          <a:xfrm>
            <a:off x="977900" y="4976"/>
            <a:ext cx="7467600" cy="1295400"/>
          </a:xfrm>
          <a:prstGeom prst="rect">
            <a:avLst/>
          </a:prstGeom>
          <a:ln>
            <a:round/>
          </a:ln>
          <a:extLst>
            <a:ext uri="{C572A759-6A51-4108-AA02-DFA0A04FC94B}">
              <ma14:wrappingTextBoxFlag xmlns:ma14="http://schemas.microsoft.com/office/mac/drawingml/2011/main" val="1"/>
            </a:ext>
          </a:extLst>
        </p:spPr>
        <p:txBody>
          <a:bodyPr lIns="38100" tIns="38100" rIns="38100" bIns="38100" anchor="ctr">
            <a:normAutofit/>
          </a:bodyPr>
          <a:lstStyle>
            <a:lvl1pPr defTabSz="914400">
              <a:buClr>
                <a:srgbClr val="FFFFFF"/>
              </a:buClr>
              <a:defRPr sz="4600">
                <a:solidFill>
                  <a:srgbClr val="FFDAD8"/>
                </a:solidFill>
                <a:uFill>
                  <a:solidFill>
                    <a:srgbClr val="FFDAD8"/>
                  </a:solidFill>
                </a:uFill>
              </a:defRPr>
            </a:lvl1pPr>
          </a:lstStyle>
          <a:p>
            <a:pPr lvl="0">
              <a:defRPr sz="1800">
                <a:solidFill>
                  <a:srgbClr val="000000"/>
                </a:solidFill>
                <a:uFillTx/>
              </a:defRPr>
            </a:pPr>
            <a:r>
              <a:rPr lang="en-US" sz="4600" dirty="0" smtClean="0">
                <a:solidFill>
                  <a:srgbClr val="0000FF"/>
                </a:solidFill>
                <a:uFill>
                  <a:solidFill>
                    <a:srgbClr val="FFDAD8"/>
                  </a:solidFill>
                </a:uFill>
              </a:rPr>
              <a:t>PNW EEW</a:t>
            </a:r>
            <a:endParaRPr sz="4600" dirty="0">
              <a:solidFill>
                <a:srgbClr val="0000FF"/>
              </a:solidFill>
              <a:uFill>
                <a:solidFill>
                  <a:srgbClr val="FFDAD8"/>
                </a:solidFill>
              </a:uFill>
            </a:endParaRPr>
          </a:p>
        </p:txBody>
      </p:sp>
      <p:sp>
        <p:nvSpPr>
          <p:cNvPr id="6" name="Shape 463"/>
          <p:cNvSpPr/>
          <p:nvPr/>
        </p:nvSpPr>
        <p:spPr>
          <a:xfrm>
            <a:off x="183972" y="1268922"/>
            <a:ext cx="8960028" cy="5365572"/>
          </a:xfrm>
          <a:prstGeom prst="rect">
            <a:avLst/>
          </a:prstGeom>
          <a:ln>
            <a:round/>
          </a:ln>
          <a:extLst>
            <a:ext uri="{C572A759-6A51-4108-AA02-DFA0A04FC94B}">
              <ma14:wrappingTextBoxFlag xmlns:ma14="http://schemas.microsoft.com/office/mac/drawingml/2011/main" val="1"/>
            </a:ext>
          </a:extLst>
        </p:spPr>
        <p:txBody>
          <a:bodyPr lIns="38100" tIns="38100" rIns="38100" bIns="38100">
            <a:normAutofit fontScale="92500" lnSpcReduction="10000"/>
          </a:bodyPr>
          <a:lstStyle/>
          <a:p>
            <a:pPr marL="382588" lvl="4" indent="-382588" defTabSz="914400">
              <a:spcBef>
                <a:spcPts val="700"/>
              </a:spcBef>
              <a:buClr>
                <a:srgbClr val="0485D1"/>
              </a:buClr>
              <a:buSzPct val="80000"/>
              <a:buFont typeface="Wingdings 2"/>
              <a:buChar char=""/>
              <a:defRPr sz="1800"/>
            </a:pPr>
            <a:r>
              <a:rPr lang="en-US" sz="3000" dirty="0" smtClean="0">
                <a:solidFill>
                  <a:schemeClr val="tx1"/>
                </a:solidFill>
                <a:uFill>
                  <a:solidFill>
                    <a:srgbClr val="FFF995"/>
                  </a:solidFill>
                </a:uFill>
              </a:rPr>
              <a:t>Very complicated, but seems on course</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UW/UO/USGS split</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995"/>
                  </a:solidFill>
                </a:uFill>
              </a:rPr>
              <a:t>USGS partly personnel, partly equipment</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995"/>
                  </a:solidFill>
                </a:uFill>
              </a:rPr>
              <a:t>Some core jobs located in So. California</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995"/>
                  </a:solidFill>
                </a:uFill>
              </a:rPr>
              <a:t>Some geodetic effort aimed at Menlo Park</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995"/>
                  </a:solidFill>
                </a:uFill>
              </a:rPr>
              <a:t>Current funding by yearly 2-year proposals</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995"/>
                  </a:solidFill>
                </a:uFill>
              </a:rPr>
              <a:t>Plus end-of-year redistribution of left-over funds</a:t>
            </a:r>
          </a:p>
          <a:p>
            <a:pPr marL="382588" lvl="4" indent="-382588" defTabSz="914400">
              <a:spcBef>
                <a:spcPts val="700"/>
              </a:spcBef>
              <a:buClr>
                <a:srgbClr val="0485D1"/>
              </a:buClr>
              <a:buSzPct val="80000"/>
              <a:buFont typeface="Wingdings 2"/>
              <a:buChar char=""/>
              <a:defRPr sz="1800"/>
            </a:pPr>
            <a:r>
              <a:rPr lang="en-US" sz="3000" dirty="0" smtClean="0">
                <a:solidFill>
                  <a:schemeClr val="tx1"/>
                </a:solidFill>
                <a:uFill>
                  <a:solidFill>
                    <a:srgbClr val="FFF995"/>
                  </a:solidFill>
                </a:uFill>
              </a:rPr>
              <a:t>Station counts problematic</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Which are old PNSN, which EEW, and which volcanic?</a:t>
            </a:r>
          </a:p>
          <a:p>
            <a:pPr marL="722312" lvl="2" indent="-273050" defTabSz="914400">
              <a:spcBef>
                <a:spcPts val="600"/>
              </a:spcBef>
              <a:buClr>
                <a:srgbClr val="0485D1"/>
              </a:buClr>
              <a:buSzPct val="90000"/>
              <a:buFont typeface="Wingdings 2"/>
              <a:buChar char=""/>
              <a:defRPr sz="1800"/>
            </a:pPr>
            <a:r>
              <a:rPr lang="en-US" sz="2600" dirty="0" smtClean="0">
                <a:solidFill>
                  <a:schemeClr val="tx1"/>
                </a:solidFill>
                <a:uFill>
                  <a:solidFill>
                    <a:srgbClr val="FFFFFF"/>
                  </a:solidFill>
                </a:uFill>
              </a:rPr>
              <a:t>How much of an upgrade counts as a new station?</a:t>
            </a:r>
            <a:endParaRPr lang="en-US" sz="2600" dirty="0">
              <a:solidFill>
                <a:schemeClr val="tx1"/>
              </a:solidFill>
              <a:uFill>
                <a:solidFill>
                  <a:srgbClr val="FFFFFF"/>
                </a:solidFill>
              </a:uFill>
            </a:endParaRPr>
          </a:p>
          <a:p>
            <a:pPr marL="382588" lvl="4" indent="-382588" defTabSz="914400">
              <a:spcBef>
                <a:spcPts val="700"/>
              </a:spcBef>
              <a:buClr>
                <a:srgbClr val="0485D1"/>
              </a:buClr>
              <a:buSzPct val="80000"/>
              <a:buFont typeface="Wingdings 2"/>
              <a:buChar char=""/>
              <a:defRPr sz="1800"/>
            </a:pPr>
            <a:r>
              <a:rPr lang="en-US" sz="3000" dirty="0" smtClean="0">
                <a:solidFill>
                  <a:schemeClr val="tx1"/>
                </a:solidFill>
                <a:uFill>
                  <a:solidFill>
                    <a:srgbClr val="FFF995"/>
                  </a:solidFill>
                </a:uFill>
              </a:rPr>
              <a:t>Agitating for offshore stations not simple, either.</a:t>
            </a:r>
          </a:p>
          <a:p>
            <a:pPr marL="382588" lvl="4" indent="-382588" defTabSz="914400">
              <a:spcBef>
                <a:spcPts val="700"/>
              </a:spcBef>
              <a:buClr>
                <a:srgbClr val="0485D1"/>
              </a:buClr>
              <a:buSzPct val="80000"/>
              <a:buFont typeface="Wingdings 2"/>
              <a:buChar char=""/>
              <a:defRPr sz="1800"/>
            </a:pPr>
            <a:r>
              <a:rPr lang="en-US" sz="3000" dirty="0" smtClean="0">
                <a:solidFill>
                  <a:schemeClr val="tx1"/>
                </a:solidFill>
                <a:uFill>
                  <a:solidFill>
                    <a:srgbClr val="FFF995"/>
                  </a:solidFill>
                </a:uFill>
              </a:rPr>
              <a:t>Canada, </a:t>
            </a:r>
            <a:r>
              <a:rPr lang="en-US" sz="3000" smtClean="0">
                <a:solidFill>
                  <a:schemeClr val="tx1"/>
                </a:solidFill>
                <a:uFill>
                  <a:solidFill>
                    <a:srgbClr val="FFF995"/>
                  </a:solidFill>
                </a:uFill>
              </a:rPr>
              <a:t>Cal have </a:t>
            </a:r>
            <a:r>
              <a:rPr lang="en-US" sz="3000" dirty="0" smtClean="0">
                <a:solidFill>
                  <a:schemeClr val="tx1"/>
                </a:solidFill>
                <a:uFill>
                  <a:solidFill>
                    <a:srgbClr val="FFF995"/>
                  </a:solidFill>
                </a:uFill>
              </a:rPr>
              <a:t>been frictionless, so far </a:t>
            </a:r>
            <a:r>
              <a:rPr lang="is-IS" sz="3000" dirty="0" smtClean="0">
                <a:solidFill>
                  <a:schemeClr val="tx1"/>
                </a:solidFill>
                <a:uFill>
                  <a:solidFill>
                    <a:srgbClr val="FFF995"/>
                  </a:solidFill>
                </a:uFill>
              </a:rPr>
              <a:t>…</a:t>
            </a:r>
            <a:endParaRPr lang="en-US" sz="3000" dirty="0">
              <a:solidFill>
                <a:schemeClr val="tx1"/>
              </a:solidFill>
              <a:uFill>
                <a:solidFill>
                  <a:srgbClr val="FFF995"/>
                </a:solidFill>
              </a:uFill>
            </a:endParaRPr>
          </a:p>
        </p:txBody>
      </p:sp>
    </p:spTree>
    <p:extLst>
      <p:ext uri="{BB962C8B-B14F-4D97-AF65-F5344CB8AC3E}">
        <p14:creationId xmlns:p14="http://schemas.microsoft.com/office/powerpoint/2010/main" val="151094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Line 1"/>
          <p:cNvSpPr>
            <a:spLocks noChangeShapeType="1"/>
          </p:cNvSpPr>
          <p:nvPr/>
        </p:nvSpPr>
        <p:spPr bwMode="auto">
          <a:xfrm>
            <a:off x="7264400" y="4089400"/>
            <a:ext cx="0" cy="728663"/>
          </a:xfrm>
          <a:prstGeom prst="line">
            <a:avLst/>
          </a:prstGeom>
          <a:noFill/>
          <a:ln w="25400">
            <a:solidFill>
              <a:srgbClr val="FF0000"/>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30" name="AutoShape 2"/>
          <p:cNvSpPr>
            <a:spLocks/>
          </p:cNvSpPr>
          <p:nvPr/>
        </p:nvSpPr>
        <p:spPr bwMode="auto">
          <a:xfrm>
            <a:off x="6451600" y="4508500"/>
            <a:ext cx="1638300" cy="279400"/>
          </a:xfrm>
          <a:prstGeom prst="triangle">
            <a:avLst>
              <a:gd name="adj" fmla="val 50000"/>
            </a:avLst>
          </a:prstGeom>
          <a:solidFill>
            <a:srgbClr val="FF0000"/>
          </a:solidFill>
          <a:ln>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endParaRPr lang="en-US"/>
          </a:p>
        </p:txBody>
      </p:sp>
      <p:sp>
        <p:nvSpPr>
          <p:cNvPr id="22531" name="Line 3"/>
          <p:cNvSpPr>
            <a:spLocks noChangeShapeType="1"/>
          </p:cNvSpPr>
          <p:nvPr/>
        </p:nvSpPr>
        <p:spPr bwMode="auto">
          <a:xfrm>
            <a:off x="3187700" y="4267200"/>
            <a:ext cx="0" cy="487363"/>
          </a:xfrm>
          <a:prstGeom prst="line">
            <a:avLst/>
          </a:prstGeom>
          <a:noFill/>
          <a:ln w="25400">
            <a:solidFill>
              <a:srgbClr val="FF0000"/>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33" name="Line 5"/>
          <p:cNvSpPr>
            <a:spLocks noChangeShapeType="1"/>
          </p:cNvSpPr>
          <p:nvPr/>
        </p:nvSpPr>
        <p:spPr bwMode="auto">
          <a:xfrm>
            <a:off x="1993900" y="4114800"/>
            <a:ext cx="0" cy="728663"/>
          </a:xfrm>
          <a:prstGeom prst="line">
            <a:avLst/>
          </a:prstGeom>
          <a:noFill/>
          <a:ln w="25400">
            <a:solidFill>
              <a:srgbClr val="FF0000"/>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34" name="AutoShape 6"/>
          <p:cNvSpPr>
            <a:spLocks/>
          </p:cNvSpPr>
          <p:nvPr/>
        </p:nvSpPr>
        <p:spPr bwMode="auto">
          <a:xfrm>
            <a:off x="1498600" y="4508500"/>
            <a:ext cx="990600" cy="279400"/>
          </a:xfrm>
          <a:prstGeom prst="triangle">
            <a:avLst>
              <a:gd name="adj" fmla="val 50000"/>
            </a:avLst>
          </a:prstGeom>
          <a:solidFill>
            <a:srgbClr val="FF0000"/>
          </a:solidFill>
          <a:ln>
            <a:noFill/>
          </a:ln>
          <a:extLst>
            <a:ext uri="{91240B29-F687-4f45-9708-019B960494DF}">
              <a14:hiddenLine xmlns:a14="http://schemas.microsoft.com/office/drawing/2010/main" w="9525">
                <a:solidFill>
                  <a:schemeClr val="tx1"/>
                </a:solidFill>
                <a:round/>
                <a:headEnd/>
                <a:tailEnd/>
              </a14:hiddenLine>
            </a:ext>
          </a:extLst>
        </p:spPr>
        <p:txBody>
          <a:bodyPr lIns="0" tIns="0" rIns="0" bIns="0"/>
          <a:lstStyle/>
          <a:p>
            <a:endParaRPr lang="en-US"/>
          </a:p>
        </p:txBody>
      </p:sp>
      <p:sp>
        <p:nvSpPr>
          <p:cNvPr id="22535" name="Line 7"/>
          <p:cNvSpPr>
            <a:spLocks noChangeShapeType="1"/>
          </p:cNvSpPr>
          <p:nvPr/>
        </p:nvSpPr>
        <p:spPr bwMode="auto">
          <a:xfrm>
            <a:off x="749300" y="4114800"/>
            <a:ext cx="0" cy="728663"/>
          </a:xfrm>
          <a:prstGeom prst="line">
            <a:avLst/>
          </a:prstGeom>
          <a:noFill/>
          <a:ln w="25400">
            <a:solidFill>
              <a:srgbClr val="FF0000"/>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36" name="Line 8"/>
          <p:cNvSpPr>
            <a:spLocks noChangeShapeType="1"/>
          </p:cNvSpPr>
          <p:nvPr/>
        </p:nvSpPr>
        <p:spPr bwMode="auto">
          <a:xfrm flipH="1">
            <a:off x="547688" y="4824413"/>
            <a:ext cx="8528050" cy="0"/>
          </a:xfrm>
          <a:prstGeom prst="line">
            <a:avLst/>
          </a:prstGeom>
          <a:noFill/>
          <a:ln w="88900">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22537" name="Group 18"/>
          <p:cNvGrpSpPr>
            <a:grpSpLocks/>
          </p:cNvGrpSpPr>
          <p:nvPr/>
        </p:nvGrpSpPr>
        <p:grpSpPr bwMode="auto">
          <a:xfrm>
            <a:off x="0" y="0"/>
            <a:ext cx="9144000" cy="546100"/>
            <a:chOff x="0" y="0"/>
            <a:chExt cx="5760" cy="344"/>
          </a:xfrm>
        </p:grpSpPr>
        <p:sp>
          <p:nvSpPr>
            <p:cNvPr id="22594" name="Rectangle 9"/>
            <p:cNvSpPr>
              <a:spLocks/>
            </p:cNvSpPr>
            <p:nvPr/>
          </p:nvSpPr>
          <p:spPr bwMode="auto">
            <a:xfrm>
              <a:off x="0" y="0"/>
              <a:ext cx="180" cy="336"/>
            </a:xfrm>
            <a:prstGeom prst="rect">
              <a:avLst/>
            </a:prstGeom>
            <a:gradFill rotWithShape="0">
              <a:gsLst>
                <a:gs pos="0">
                  <a:srgbClr val="9F839F"/>
                </a:gs>
                <a:gs pos="100000">
                  <a:srgbClr val="FFFFFF"/>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22595" name="Rectangle 10"/>
            <p:cNvSpPr>
              <a:spLocks/>
            </p:cNvSpPr>
            <p:nvPr/>
          </p:nvSpPr>
          <p:spPr bwMode="auto">
            <a:xfrm>
              <a:off x="260" y="85"/>
              <a:ext cx="5500" cy="173"/>
            </a:xfrm>
            <a:prstGeom prst="rect">
              <a:avLst/>
            </a:prstGeom>
            <a:gradFill rotWithShape="0">
              <a:gsLst>
                <a:gs pos="0">
                  <a:srgbClr val="440044"/>
                </a:gs>
                <a:gs pos="100000">
                  <a:srgbClr val="FFFFFF"/>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22596" name="Rectangle 11"/>
            <p:cNvSpPr>
              <a:spLocks/>
            </p:cNvSpPr>
            <p:nvPr/>
          </p:nvSpPr>
          <p:spPr bwMode="auto">
            <a:xfrm>
              <a:off x="258" y="85"/>
              <a:ext cx="87" cy="89"/>
            </a:xfrm>
            <a:prstGeom prst="rect">
              <a:avLst/>
            </a:prstGeom>
            <a:solidFill>
              <a:srgbClr val="9F839F"/>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22597" name="Rectangle 12"/>
            <p:cNvSpPr>
              <a:spLocks/>
            </p:cNvSpPr>
            <p:nvPr/>
          </p:nvSpPr>
          <p:spPr bwMode="auto">
            <a:xfrm>
              <a:off x="345" y="0"/>
              <a:ext cx="88" cy="87"/>
            </a:xfrm>
            <a:prstGeom prst="rect">
              <a:avLst/>
            </a:prstGeom>
            <a:solidFill>
              <a:srgbClr val="9F839F"/>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22598" name="Rectangle 13"/>
            <p:cNvSpPr>
              <a:spLocks/>
            </p:cNvSpPr>
            <p:nvPr/>
          </p:nvSpPr>
          <p:spPr bwMode="auto">
            <a:xfrm>
              <a:off x="345" y="85"/>
              <a:ext cx="88" cy="89"/>
            </a:xfrm>
            <a:prstGeom prst="rect">
              <a:avLst/>
            </a:prstGeom>
            <a:solidFill>
              <a:srgbClr val="790571"/>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22599" name="Rectangle 14"/>
            <p:cNvSpPr>
              <a:spLocks/>
            </p:cNvSpPr>
            <p:nvPr/>
          </p:nvSpPr>
          <p:spPr bwMode="auto">
            <a:xfrm>
              <a:off x="173" y="173"/>
              <a:ext cx="86" cy="87"/>
            </a:xfrm>
            <a:prstGeom prst="rect">
              <a:avLst/>
            </a:prstGeom>
            <a:solidFill>
              <a:srgbClr val="9F839F"/>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22600" name="Rectangle 15"/>
            <p:cNvSpPr>
              <a:spLocks/>
            </p:cNvSpPr>
            <p:nvPr/>
          </p:nvSpPr>
          <p:spPr bwMode="auto">
            <a:xfrm>
              <a:off x="83" y="86"/>
              <a:ext cx="89" cy="87"/>
            </a:xfrm>
            <a:prstGeom prst="rect">
              <a:avLst/>
            </a:prstGeom>
            <a:solidFill>
              <a:srgbClr val="440044"/>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22601" name="Rectangle 16"/>
            <p:cNvSpPr>
              <a:spLocks/>
            </p:cNvSpPr>
            <p:nvPr/>
          </p:nvSpPr>
          <p:spPr bwMode="auto">
            <a:xfrm>
              <a:off x="258" y="171"/>
              <a:ext cx="87" cy="87"/>
            </a:xfrm>
            <a:prstGeom prst="rect">
              <a:avLst/>
            </a:prstGeom>
            <a:solidFill>
              <a:srgbClr val="790571"/>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22602" name="Rectangle 17"/>
            <p:cNvSpPr>
              <a:spLocks/>
            </p:cNvSpPr>
            <p:nvPr/>
          </p:nvSpPr>
          <p:spPr bwMode="auto">
            <a:xfrm>
              <a:off x="173" y="258"/>
              <a:ext cx="86" cy="86"/>
            </a:xfrm>
            <a:prstGeom prst="rect">
              <a:avLst/>
            </a:prstGeom>
            <a:solidFill>
              <a:srgbClr val="790571"/>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grpSp>
      <p:sp>
        <p:nvSpPr>
          <p:cNvPr id="22538" name="Rectangle 19"/>
          <p:cNvSpPr>
            <a:spLocks noGrp="1" noChangeArrowheads="1"/>
          </p:cNvSpPr>
          <p:nvPr>
            <p:ph type="title"/>
          </p:nvPr>
        </p:nvSpPr>
        <p:spPr bwMode="auto">
          <a:xfrm>
            <a:off x="-114300" y="533400"/>
            <a:ext cx="5194300" cy="11225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132080" bIns="45720" numCol="1" anchor="t" anchorCtr="0" compatLnSpc="1">
            <a:prstTxWarp prst="textNoShape">
              <a:avLst/>
            </a:prstTxWarp>
          </a:bodyPr>
          <a:lstStyle/>
          <a:p>
            <a:pPr eaLnBrk="1" hangingPunct="1"/>
            <a:r>
              <a:rPr lang="en-US" sz="5400" dirty="0">
                <a:solidFill>
                  <a:srgbClr val="0000FF"/>
                </a:solidFill>
                <a:latin typeface="Helvetica"/>
                <a:ea typeface="ヒラギノ明朝 ProN W3" charset="0"/>
                <a:cs typeface="Helvetica"/>
              </a:rPr>
              <a:t>Event timeline</a:t>
            </a:r>
          </a:p>
        </p:txBody>
      </p:sp>
      <p:pic>
        <p:nvPicPr>
          <p:cNvPr id="22539" name="Picture 2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957" y="557440"/>
            <a:ext cx="2580942" cy="105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40" name="AutoShape 21"/>
          <p:cNvSpPr>
            <a:spLocks/>
          </p:cNvSpPr>
          <p:nvPr/>
        </p:nvSpPr>
        <p:spPr bwMode="auto">
          <a:xfrm>
            <a:off x="406400" y="4635500"/>
            <a:ext cx="355600" cy="368300"/>
          </a:xfrm>
          <a:custGeom>
            <a:avLst/>
            <a:gdLst>
              <a:gd name="T0" fmla="*/ 11356 w 22712"/>
              <a:gd name="T1" fmla="*/ 0 h 21600"/>
              <a:gd name="T2" fmla="*/ 13111 w 22712"/>
              <a:gd name="T3" fmla="*/ 5664 h 21600"/>
              <a:gd name="T4" fmla="*/ 18031 w 22712"/>
              <a:gd name="T5" fmla="*/ 2063 h 21600"/>
              <a:gd name="T6" fmla="*/ 15950 w 22712"/>
              <a:gd name="T7" fmla="*/ 7626 h 21600"/>
              <a:gd name="T8" fmla="*/ 22156 w 22712"/>
              <a:gd name="T9" fmla="*/ 7463 h 21600"/>
              <a:gd name="T10" fmla="*/ 17034 w 22712"/>
              <a:gd name="T11" fmla="*/ 10800 h 21600"/>
              <a:gd name="T12" fmla="*/ 22156 w 22712"/>
              <a:gd name="T13" fmla="*/ 14137 h 21600"/>
              <a:gd name="T14" fmla="*/ 15950 w 22712"/>
              <a:gd name="T15" fmla="*/ 13974 h 21600"/>
              <a:gd name="T16" fmla="*/ 18031 w 22712"/>
              <a:gd name="T17" fmla="*/ 19537 h 21600"/>
              <a:gd name="T18" fmla="*/ 13111 w 22712"/>
              <a:gd name="T19" fmla="*/ 15936 h 21600"/>
              <a:gd name="T20" fmla="*/ 11356 w 22712"/>
              <a:gd name="T21" fmla="*/ 21600 h 21600"/>
              <a:gd name="T22" fmla="*/ 9601 w 22712"/>
              <a:gd name="T23" fmla="*/ 15936 h 21600"/>
              <a:gd name="T24" fmla="*/ 4681 w 22712"/>
              <a:gd name="T25" fmla="*/ 19537 h 21600"/>
              <a:gd name="T26" fmla="*/ 6762 w 22712"/>
              <a:gd name="T27" fmla="*/ 13974 h 21600"/>
              <a:gd name="T28" fmla="*/ 556 w 22712"/>
              <a:gd name="T29" fmla="*/ 14137 h 21600"/>
              <a:gd name="T30" fmla="*/ 5678 w 22712"/>
              <a:gd name="T31" fmla="*/ 10800 h 21600"/>
              <a:gd name="T32" fmla="*/ 556 w 22712"/>
              <a:gd name="T33" fmla="*/ 7463 h 21600"/>
              <a:gd name="T34" fmla="*/ 6762 w 22712"/>
              <a:gd name="T35" fmla="*/ 7626 h 21600"/>
              <a:gd name="T36" fmla="*/ 4681 w 22712"/>
              <a:gd name="T37" fmla="*/ 2063 h 21600"/>
              <a:gd name="T38" fmla="*/ 9601 w 22712"/>
              <a:gd name="T39" fmla="*/ 5664 h 21600"/>
              <a:gd name="T40" fmla="*/ 11356 w 22712"/>
              <a:gd name="T41" fmla="*/ 0 h 21600"/>
              <a:gd name="T42" fmla="*/ 11356 w 22712"/>
              <a:gd name="T43"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712" h="21600">
                <a:moveTo>
                  <a:pt x="11356" y="0"/>
                </a:moveTo>
                <a:lnTo>
                  <a:pt x="13111" y="5664"/>
                </a:lnTo>
                <a:lnTo>
                  <a:pt x="18031" y="2063"/>
                </a:lnTo>
                <a:lnTo>
                  <a:pt x="15950" y="7626"/>
                </a:lnTo>
                <a:lnTo>
                  <a:pt x="22156" y="7463"/>
                </a:lnTo>
                <a:lnTo>
                  <a:pt x="17034" y="10800"/>
                </a:lnTo>
                <a:lnTo>
                  <a:pt x="22156" y="14137"/>
                </a:lnTo>
                <a:lnTo>
                  <a:pt x="15950" y="13974"/>
                </a:lnTo>
                <a:lnTo>
                  <a:pt x="18031" y="19537"/>
                </a:lnTo>
                <a:lnTo>
                  <a:pt x="13111" y="15936"/>
                </a:lnTo>
                <a:lnTo>
                  <a:pt x="11356" y="21600"/>
                </a:lnTo>
                <a:lnTo>
                  <a:pt x="9601" y="15936"/>
                </a:lnTo>
                <a:lnTo>
                  <a:pt x="4681" y="19537"/>
                </a:lnTo>
                <a:lnTo>
                  <a:pt x="6762" y="13974"/>
                </a:lnTo>
                <a:lnTo>
                  <a:pt x="556" y="14137"/>
                </a:lnTo>
                <a:lnTo>
                  <a:pt x="5678" y="10800"/>
                </a:lnTo>
                <a:lnTo>
                  <a:pt x="556" y="7463"/>
                </a:lnTo>
                <a:lnTo>
                  <a:pt x="6762" y="7626"/>
                </a:lnTo>
                <a:lnTo>
                  <a:pt x="4681" y="2063"/>
                </a:lnTo>
                <a:lnTo>
                  <a:pt x="9601" y="5664"/>
                </a:lnTo>
                <a:lnTo>
                  <a:pt x="11356" y="0"/>
                </a:lnTo>
                <a:close/>
                <a:moveTo>
                  <a:pt x="11356" y="0"/>
                </a:moveTo>
              </a:path>
            </a:pathLst>
          </a:custGeom>
          <a:solidFill>
            <a:srgbClr val="FF0000"/>
          </a:solidFill>
          <a:ln w="9525" cap="flat">
            <a:solidFill>
              <a:schemeClr val="tx1"/>
            </a:solidFill>
            <a:prstDash val="solid"/>
            <a:round/>
            <a:headEnd type="none" w="med" len="med"/>
            <a:tailEnd type="none" w="med" len="med"/>
          </a:ln>
        </p:spPr>
        <p:txBody>
          <a:bodyPr lIns="0" tIns="0" rIns="0" bIns="0"/>
          <a:lstStyle/>
          <a:p>
            <a:endParaRPr lang="en-US"/>
          </a:p>
        </p:txBody>
      </p:sp>
      <p:sp>
        <p:nvSpPr>
          <p:cNvPr id="22541" name="Rectangle 22"/>
          <p:cNvSpPr>
            <a:spLocks/>
          </p:cNvSpPr>
          <p:nvPr/>
        </p:nvSpPr>
        <p:spPr bwMode="auto">
          <a:xfrm>
            <a:off x="0" y="2704405"/>
            <a:ext cx="15421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1800" dirty="0">
                <a:solidFill>
                  <a:srgbClr val="FF0000"/>
                </a:solidFill>
                <a:ea typeface="ＭＳ Ｐゴシック" charset="0"/>
              </a:rPr>
              <a:t>~20 seconds</a:t>
            </a:r>
          </a:p>
          <a:p>
            <a:pPr marL="39688"/>
            <a:r>
              <a:rPr lang="en-US" sz="1800" dirty="0">
                <a:solidFill>
                  <a:schemeClr val="tx1"/>
                </a:solidFill>
                <a:ea typeface="ＭＳ Ｐゴシック" charset="0"/>
              </a:rPr>
              <a:t>Crude</a:t>
            </a:r>
          </a:p>
          <a:p>
            <a:pPr marL="39688"/>
            <a:r>
              <a:rPr lang="en-US" sz="1800" dirty="0">
                <a:solidFill>
                  <a:schemeClr val="tx1"/>
                </a:solidFill>
                <a:ea typeface="ＭＳ Ｐゴシック" charset="0"/>
              </a:rPr>
              <a:t>Location,</a:t>
            </a:r>
          </a:p>
          <a:p>
            <a:pPr marL="39688"/>
            <a:r>
              <a:rPr lang="en-US" sz="1800" dirty="0">
                <a:solidFill>
                  <a:schemeClr val="tx1"/>
                </a:solidFill>
                <a:ea typeface="ＭＳ Ｐゴシック" charset="0"/>
              </a:rPr>
              <a:t>No Magnitude</a:t>
            </a:r>
          </a:p>
          <a:p>
            <a:pPr marL="39688"/>
            <a:r>
              <a:rPr lang="en-US" sz="1800" dirty="0">
                <a:solidFill>
                  <a:schemeClr val="tx1"/>
                </a:solidFill>
                <a:ea typeface="ＭＳ Ｐゴシック" charset="0"/>
              </a:rPr>
              <a:t>(Nobody sees)</a:t>
            </a:r>
          </a:p>
        </p:txBody>
      </p:sp>
      <p:sp>
        <p:nvSpPr>
          <p:cNvPr id="22544" name="Line 25"/>
          <p:cNvSpPr>
            <a:spLocks noChangeShapeType="1"/>
          </p:cNvSpPr>
          <p:nvPr/>
        </p:nvSpPr>
        <p:spPr bwMode="auto">
          <a:xfrm rot="10800000" flipH="1">
            <a:off x="5842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45" name="Rectangle 26"/>
          <p:cNvSpPr>
            <a:spLocks/>
          </p:cNvSpPr>
          <p:nvPr/>
        </p:nvSpPr>
        <p:spPr bwMode="auto">
          <a:xfrm>
            <a:off x="487140" y="5155300"/>
            <a:ext cx="212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dirty="0">
                <a:solidFill>
                  <a:schemeClr val="tx1"/>
                </a:solidFill>
                <a:ea typeface="ＭＳ Ｐゴシック" charset="0"/>
              </a:rPr>
              <a:t>0</a:t>
            </a:r>
          </a:p>
        </p:txBody>
      </p:sp>
      <p:sp>
        <p:nvSpPr>
          <p:cNvPr id="22546" name="Line 27"/>
          <p:cNvSpPr>
            <a:spLocks noChangeShapeType="1"/>
          </p:cNvSpPr>
          <p:nvPr/>
        </p:nvSpPr>
        <p:spPr bwMode="auto">
          <a:xfrm rot="10800000" flipH="1">
            <a:off x="15240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47" name="Rectangle 28"/>
          <p:cNvSpPr>
            <a:spLocks/>
          </p:cNvSpPr>
          <p:nvPr/>
        </p:nvSpPr>
        <p:spPr bwMode="auto">
          <a:xfrm>
            <a:off x="1426940" y="5142600"/>
            <a:ext cx="212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dirty="0">
                <a:solidFill>
                  <a:schemeClr val="tx1"/>
                </a:solidFill>
                <a:ea typeface="ＭＳ Ｐゴシック" charset="0"/>
              </a:rPr>
              <a:t>2</a:t>
            </a:r>
          </a:p>
        </p:txBody>
      </p:sp>
      <p:sp>
        <p:nvSpPr>
          <p:cNvPr id="22550" name="Line 31"/>
          <p:cNvSpPr>
            <a:spLocks noChangeShapeType="1"/>
          </p:cNvSpPr>
          <p:nvPr/>
        </p:nvSpPr>
        <p:spPr bwMode="auto">
          <a:xfrm rot="10800000" flipH="1">
            <a:off x="15240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51" name="Line 32"/>
          <p:cNvSpPr>
            <a:spLocks noChangeShapeType="1"/>
          </p:cNvSpPr>
          <p:nvPr/>
        </p:nvSpPr>
        <p:spPr bwMode="auto">
          <a:xfrm rot="10800000" flipH="1">
            <a:off x="24638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52" name="Rectangle 33"/>
          <p:cNvSpPr>
            <a:spLocks/>
          </p:cNvSpPr>
          <p:nvPr/>
        </p:nvSpPr>
        <p:spPr bwMode="auto">
          <a:xfrm>
            <a:off x="2366740" y="5142600"/>
            <a:ext cx="212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a:solidFill>
                  <a:schemeClr val="tx1"/>
                </a:solidFill>
                <a:ea typeface="ＭＳ Ｐゴシック" charset="0"/>
              </a:rPr>
              <a:t>4</a:t>
            </a:r>
          </a:p>
        </p:txBody>
      </p:sp>
      <p:sp>
        <p:nvSpPr>
          <p:cNvPr id="22556" name="Line 37"/>
          <p:cNvSpPr>
            <a:spLocks noChangeShapeType="1"/>
          </p:cNvSpPr>
          <p:nvPr/>
        </p:nvSpPr>
        <p:spPr bwMode="auto">
          <a:xfrm rot="10800000" flipH="1">
            <a:off x="24638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57" name="Rectangle 38"/>
          <p:cNvSpPr>
            <a:spLocks/>
          </p:cNvSpPr>
          <p:nvPr/>
        </p:nvSpPr>
        <p:spPr bwMode="auto">
          <a:xfrm>
            <a:off x="3306540" y="5142600"/>
            <a:ext cx="212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a:solidFill>
                  <a:schemeClr val="tx1"/>
                </a:solidFill>
                <a:ea typeface="ＭＳ Ｐゴシック" charset="0"/>
              </a:rPr>
              <a:t>6</a:t>
            </a:r>
          </a:p>
        </p:txBody>
      </p:sp>
      <p:sp>
        <p:nvSpPr>
          <p:cNvPr id="22560" name="Line 41"/>
          <p:cNvSpPr>
            <a:spLocks noChangeShapeType="1"/>
          </p:cNvSpPr>
          <p:nvPr/>
        </p:nvSpPr>
        <p:spPr bwMode="auto">
          <a:xfrm rot="10800000" flipH="1">
            <a:off x="34036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61" name="Line 42"/>
          <p:cNvSpPr>
            <a:spLocks noChangeShapeType="1"/>
          </p:cNvSpPr>
          <p:nvPr/>
        </p:nvSpPr>
        <p:spPr bwMode="auto">
          <a:xfrm rot="10800000" flipH="1">
            <a:off x="43434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62" name="Rectangle 43"/>
          <p:cNvSpPr>
            <a:spLocks/>
          </p:cNvSpPr>
          <p:nvPr/>
        </p:nvSpPr>
        <p:spPr bwMode="auto">
          <a:xfrm>
            <a:off x="4246340" y="5142600"/>
            <a:ext cx="2122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a:solidFill>
                  <a:schemeClr val="tx1"/>
                </a:solidFill>
                <a:ea typeface="ＭＳ Ｐゴシック" charset="0"/>
              </a:rPr>
              <a:t>8</a:t>
            </a:r>
          </a:p>
        </p:txBody>
      </p:sp>
      <p:sp>
        <p:nvSpPr>
          <p:cNvPr id="22565" name="Line 46"/>
          <p:cNvSpPr>
            <a:spLocks noChangeShapeType="1"/>
          </p:cNvSpPr>
          <p:nvPr/>
        </p:nvSpPr>
        <p:spPr bwMode="auto">
          <a:xfrm rot="10800000" flipH="1">
            <a:off x="43434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66" name="Rectangle 47"/>
          <p:cNvSpPr>
            <a:spLocks/>
          </p:cNvSpPr>
          <p:nvPr/>
        </p:nvSpPr>
        <p:spPr bwMode="auto">
          <a:xfrm>
            <a:off x="5097240" y="5155300"/>
            <a:ext cx="383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a:solidFill>
                  <a:schemeClr val="tx1"/>
                </a:solidFill>
                <a:ea typeface="ＭＳ Ｐゴシック" charset="0"/>
              </a:rPr>
              <a:t>10</a:t>
            </a:r>
          </a:p>
        </p:txBody>
      </p:sp>
      <p:sp>
        <p:nvSpPr>
          <p:cNvPr id="22569" name="Line 50"/>
          <p:cNvSpPr>
            <a:spLocks noChangeShapeType="1"/>
          </p:cNvSpPr>
          <p:nvPr/>
        </p:nvSpPr>
        <p:spPr bwMode="auto">
          <a:xfrm rot="10800000" flipH="1">
            <a:off x="52832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71" name="Line 52"/>
          <p:cNvSpPr>
            <a:spLocks noChangeShapeType="1"/>
          </p:cNvSpPr>
          <p:nvPr/>
        </p:nvSpPr>
        <p:spPr bwMode="auto">
          <a:xfrm rot="10800000" flipH="1">
            <a:off x="62230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72" name="Line 53"/>
          <p:cNvSpPr>
            <a:spLocks noChangeShapeType="1"/>
          </p:cNvSpPr>
          <p:nvPr/>
        </p:nvSpPr>
        <p:spPr bwMode="auto">
          <a:xfrm rot="10800000" flipH="1">
            <a:off x="71628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74" name="Line 55"/>
          <p:cNvSpPr>
            <a:spLocks noChangeShapeType="1"/>
          </p:cNvSpPr>
          <p:nvPr/>
        </p:nvSpPr>
        <p:spPr bwMode="auto">
          <a:xfrm rot="10800000" flipH="1">
            <a:off x="71628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77" name="Line 58"/>
          <p:cNvSpPr>
            <a:spLocks noChangeShapeType="1"/>
          </p:cNvSpPr>
          <p:nvPr/>
        </p:nvSpPr>
        <p:spPr bwMode="auto">
          <a:xfrm rot="10800000" flipH="1">
            <a:off x="8102600" y="4851400"/>
            <a:ext cx="0" cy="276225"/>
          </a:xfrm>
          <a:prstGeom prst="line">
            <a:avLst/>
          </a:prstGeom>
          <a:noFill/>
          <a:ln w="9525">
            <a:solidFill>
              <a:schemeClr val="tx1"/>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2579" name="Rectangle 60"/>
          <p:cNvSpPr>
            <a:spLocks/>
          </p:cNvSpPr>
          <p:nvPr/>
        </p:nvSpPr>
        <p:spPr bwMode="auto">
          <a:xfrm>
            <a:off x="6049740" y="5155300"/>
            <a:ext cx="383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a:solidFill>
                  <a:schemeClr val="tx1"/>
                </a:solidFill>
                <a:ea typeface="ＭＳ Ｐゴシック" charset="0"/>
              </a:rPr>
              <a:t>12</a:t>
            </a:r>
          </a:p>
        </p:txBody>
      </p:sp>
      <p:sp>
        <p:nvSpPr>
          <p:cNvPr id="22581" name="Rectangle 62"/>
          <p:cNvSpPr>
            <a:spLocks/>
          </p:cNvSpPr>
          <p:nvPr/>
        </p:nvSpPr>
        <p:spPr bwMode="auto">
          <a:xfrm>
            <a:off x="6951440" y="5142600"/>
            <a:ext cx="383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a:solidFill>
                  <a:schemeClr val="tx1"/>
                </a:solidFill>
                <a:ea typeface="ＭＳ Ｐゴシック" charset="0"/>
              </a:rPr>
              <a:t>14</a:t>
            </a:r>
          </a:p>
        </p:txBody>
      </p:sp>
      <p:sp>
        <p:nvSpPr>
          <p:cNvPr id="22583" name="Rectangle 64"/>
          <p:cNvSpPr>
            <a:spLocks/>
          </p:cNvSpPr>
          <p:nvPr/>
        </p:nvSpPr>
        <p:spPr bwMode="auto">
          <a:xfrm>
            <a:off x="7916640" y="5142600"/>
            <a:ext cx="383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a:solidFill>
                  <a:schemeClr val="tx1"/>
                </a:solidFill>
                <a:ea typeface="ＭＳ Ｐゴシック" charset="0"/>
              </a:rPr>
              <a:t>16</a:t>
            </a:r>
          </a:p>
        </p:txBody>
      </p:sp>
      <p:sp>
        <p:nvSpPr>
          <p:cNvPr id="22585" name="Rectangle 66"/>
          <p:cNvSpPr>
            <a:spLocks/>
          </p:cNvSpPr>
          <p:nvPr/>
        </p:nvSpPr>
        <p:spPr bwMode="auto">
          <a:xfrm>
            <a:off x="1443790" y="2538787"/>
            <a:ext cx="13286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39" bIns="0">
            <a:spAutoFit/>
          </a:bodyPr>
          <a:lstStyle/>
          <a:p>
            <a:pPr marL="39688"/>
            <a:r>
              <a:rPr lang="en-US" sz="1800" dirty="0">
                <a:solidFill>
                  <a:srgbClr val="FF0000"/>
                </a:solidFill>
                <a:ea typeface="ＭＳ Ｐゴシック" charset="0"/>
              </a:rPr>
              <a:t>2-4 minutes</a:t>
            </a:r>
          </a:p>
          <a:p>
            <a:pPr marL="39688"/>
            <a:r>
              <a:rPr lang="en-US" sz="1800" dirty="0" err="1" smtClean="0">
                <a:solidFill>
                  <a:srgbClr val="000000"/>
                </a:solidFill>
                <a:ea typeface="ＭＳ Ｐゴシック" charset="0"/>
              </a:rPr>
              <a:t>Md</a:t>
            </a:r>
            <a:r>
              <a:rPr lang="en-US" sz="1800" dirty="0" smtClean="0">
                <a:solidFill>
                  <a:srgbClr val="000000"/>
                </a:solidFill>
                <a:ea typeface="ＭＳ Ｐゴシック" charset="0"/>
              </a:rPr>
              <a:t>,  Auto Location</a:t>
            </a:r>
            <a:endParaRPr lang="en-US" sz="1800" dirty="0">
              <a:solidFill>
                <a:srgbClr val="000000"/>
              </a:solidFill>
              <a:ea typeface="ＭＳ Ｐゴシック" charset="0"/>
            </a:endParaRPr>
          </a:p>
        </p:txBody>
      </p:sp>
      <p:sp>
        <p:nvSpPr>
          <p:cNvPr id="22587" name="Rectangle 68"/>
          <p:cNvSpPr>
            <a:spLocks/>
          </p:cNvSpPr>
          <p:nvPr/>
        </p:nvSpPr>
        <p:spPr bwMode="auto">
          <a:xfrm>
            <a:off x="2656570" y="5563510"/>
            <a:ext cx="3445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2400" dirty="0">
                <a:solidFill>
                  <a:schemeClr val="tx1"/>
                </a:solidFill>
                <a:ea typeface="ＭＳ Ｐゴシック" charset="0"/>
              </a:rPr>
              <a:t>minutes after </a:t>
            </a:r>
            <a:r>
              <a:rPr lang="en-US" sz="2400" dirty="0" smtClean="0">
                <a:solidFill>
                  <a:schemeClr val="tx1"/>
                </a:solidFill>
                <a:ea typeface="ＭＳ Ｐゴシック" charset="0"/>
              </a:rPr>
              <a:t>earthquake</a:t>
            </a:r>
            <a:endParaRPr lang="en-US" sz="2400" dirty="0">
              <a:solidFill>
                <a:schemeClr val="tx1"/>
              </a:solidFill>
              <a:ea typeface="ＭＳ Ｐゴシック" charset="0"/>
            </a:endParaRPr>
          </a:p>
        </p:txBody>
      </p:sp>
      <p:sp>
        <p:nvSpPr>
          <p:cNvPr id="22589" name="Rectangle 70"/>
          <p:cNvSpPr>
            <a:spLocks/>
          </p:cNvSpPr>
          <p:nvPr/>
        </p:nvSpPr>
        <p:spPr bwMode="auto">
          <a:xfrm>
            <a:off x="2513013" y="2893588"/>
            <a:ext cx="15291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1800" dirty="0">
                <a:solidFill>
                  <a:srgbClr val="FF0000"/>
                </a:solidFill>
                <a:ea typeface="ＭＳ Ｐゴシック" charset="0"/>
              </a:rPr>
              <a:t>5-6 minutes</a:t>
            </a:r>
          </a:p>
          <a:p>
            <a:pPr marL="39688"/>
            <a:r>
              <a:rPr lang="en-US" sz="1800" dirty="0">
                <a:solidFill>
                  <a:srgbClr val="000000"/>
                </a:solidFill>
                <a:ea typeface="ＭＳ Ｐゴシック" charset="0"/>
              </a:rPr>
              <a:t>Auto Focal</a:t>
            </a:r>
          </a:p>
          <a:p>
            <a:pPr marL="39688"/>
            <a:r>
              <a:rPr lang="en-US" sz="1800" dirty="0" smtClean="0">
                <a:solidFill>
                  <a:srgbClr val="000000"/>
                </a:solidFill>
                <a:ea typeface="ＭＳ Ｐゴシック" charset="0"/>
              </a:rPr>
              <a:t>Mechanism.</a:t>
            </a:r>
            <a:endParaRPr lang="en-US" sz="1800" dirty="0">
              <a:solidFill>
                <a:srgbClr val="000000"/>
              </a:solidFill>
              <a:ea typeface="ＭＳ Ｐゴシック" charset="0"/>
            </a:endParaRPr>
          </a:p>
          <a:p>
            <a:pPr marL="39688"/>
            <a:r>
              <a:rPr lang="en-US" sz="1800" dirty="0" err="1" smtClean="0">
                <a:solidFill>
                  <a:srgbClr val="000000"/>
                </a:solidFill>
                <a:ea typeface="ＭＳ Ｐゴシック" charset="0"/>
              </a:rPr>
              <a:t>ShakeMap</a:t>
            </a:r>
            <a:endParaRPr lang="en-US" sz="1800" dirty="0">
              <a:solidFill>
                <a:srgbClr val="000000"/>
              </a:solidFill>
              <a:ea typeface="ＭＳ Ｐゴシック" charset="0"/>
            </a:endParaRPr>
          </a:p>
          <a:p>
            <a:pPr marL="39688"/>
            <a:r>
              <a:rPr lang="en-US" sz="1800" dirty="0">
                <a:solidFill>
                  <a:srgbClr val="000000"/>
                </a:solidFill>
                <a:ea typeface="ＭＳ Ｐゴシック" charset="0"/>
              </a:rPr>
              <a:t>started. DYFI?</a:t>
            </a:r>
          </a:p>
        </p:txBody>
      </p:sp>
      <p:sp>
        <p:nvSpPr>
          <p:cNvPr id="22591" name="Rectangle 72"/>
          <p:cNvSpPr>
            <a:spLocks/>
          </p:cNvSpPr>
          <p:nvPr/>
        </p:nvSpPr>
        <p:spPr bwMode="auto">
          <a:xfrm>
            <a:off x="4343400" y="2704405"/>
            <a:ext cx="16702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1800" dirty="0">
                <a:solidFill>
                  <a:srgbClr val="FF0000"/>
                </a:solidFill>
                <a:ea typeface="ＭＳ Ｐゴシック" charset="0"/>
              </a:rPr>
              <a:t>10 minutes</a:t>
            </a:r>
          </a:p>
          <a:p>
            <a:pPr marL="39688"/>
            <a:r>
              <a:rPr lang="en-US" sz="1800" dirty="0">
                <a:solidFill>
                  <a:srgbClr val="000000"/>
                </a:solidFill>
                <a:ea typeface="ＭＳ Ｐゴシック" charset="0"/>
              </a:rPr>
              <a:t>Human Review, </a:t>
            </a:r>
          </a:p>
          <a:p>
            <a:pPr marL="39688"/>
            <a:r>
              <a:rPr lang="en-US" sz="1800" dirty="0">
                <a:solidFill>
                  <a:srgbClr val="000000"/>
                </a:solidFill>
                <a:ea typeface="ＭＳ Ｐゴシック" charset="0"/>
              </a:rPr>
              <a:t>Sent to EIDS</a:t>
            </a:r>
          </a:p>
          <a:p>
            <a:pPr marL="39688"/>
            <a:r>
              <a:rPr lang="en-US" sz="1800" dirty="0">
                <a:solidFill>
                  <a:srgbClr val="000000"/>
                </a:solidFill>
                <a:ea typeface="ＭＳ Ｐゴシック" charset="0"/>
              </a:rPr>
              <a:t>Phone </a:t>
            </a:r>
            <a:r>
              <a:rPr lang="en-US" sz="1800" dirty="0" smtClean="0">
                <a:solidFill>
                  <a:srgbClr val="000000"/>
                </a:solidFill>
                <a:ea typeface="ＭＳ Ｐゴシック" charset="0"/>
              </a:rPr>
              <a:t>OES</a:t>
            </a:r>
            <a:r>
              <a:rPr lang="en-US" sz="1800" dirty="0">
                <a:solidFill>
                  <a:srgbClr val="000000"/>
                </a:solidFill>
                <a:ea typeface="ＭＳ Ｐゴシック" charset="0"/>
              </a:rPr>
              <a:t>;</a:t>
            </a:r>
          </a:p>
          <a:p>
            <a:pPr marL="39688"/>
            <a:r>
              <a:rPr lang="en-US" sz="1800" dirty="0" smtClean="0">
                <a:solidFill>
                  <a:srgbClr val="000000"/>
                </a:solidFill>
                <a:ea typeface="ＭＳ Ｐゴシック" charset="0"/>
              </a:rPr>
              <a:t>Team </a:t>
            </a:r>
            <a:r>
              <a:rPr lang="en-US" sz="1800" dirty="0" err="1">
                <a:solidFill>
                  <a:srgbClr val="000000"/>
                </a:solidFill>
                <a:ea typeface="ＭＳ Ｐゴシック" charset="0"/>
              </a:rPr>
              <a:t>Telecon</a:t>
            </a:r>
            <a:endParaRPr lang="en-US" sz="1800" dirty="0">
              <a:solidFill>
                <a:srgbClr val="000000"/>
              </a:solidFill>
              <a:ea typeface="ＭＳ Ｐゴシック" charset="0"/>
            </a:endParaRPr>
          </a:p>
        </p:txBody>
      </p:sp>
      <p:sp>
        <p:nvSpPr>
          <p:cNvPr id="22593" name="Rectangle 74"/>
          <p:cNvSpPr>
            <a:spLocks/>
          </p:cNvSpPr>
          <p:nvPr/>
        </p:nvSpPr>
        <p:spPr bwMode="auto">
          <a:xfrm>
            <a:off x="6270957" y="3092785"/>
            <a:ext cx="25801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40639" bIns="0">
            <a:spAutoFit/>
          </a:bodyPr>
          <a:lstStyle/>
          <a:p>
            <a:pPr marL="39688"/>
            <a:r>
              <a:rPr lang="en-US" sz="1800" dirty="0">
                <a:solidFill>
                  <a:srgbClr val="FF0000"/>
                </a:solidFill>
                <a:ea typeface="ＭＳ Ｐゴシック" charset="0"/>
              </a:rPr>
              <a:t>13-16 minutes</a:t>
            </a:r>
          </a:p>
          <a:p>
            <a:pPr marL="39688"/>
            <a:r>
              <a:rPr lang="en-US" sz="1800" dirty="0" smtClean="0">
                <a:solidFill>
                  <a:srgbClr val="000000"/>
                </a:solidFill>
                <a:ea typeface="ＭＳ Ｐゴシック" charset="0"/>
              </a:rPr>
              <a:t>FPS</a:t>
            </a:r>
            <a:r>
              <a:rPr lang="en-US" sz="1800" dirty="0">
                <a:solidFill>
                  <a:srgbClr val="000000"/>
                </a:solidFill>
                <a:ea typeface="ＭＳ Ｐゴシック" charset="0"/>
              </a:rPr>
              <a:t>, </a:t>
            </a:r>
            <a:r>
              <a:rPr lang="en-US" sz="1800" dirty="0" err="1" smtClean="0">
                <a:solidFill>
                  <a:srgbClr val="000000"/>
                </a:solidFill>
                <a:ea typeface="ＭＳ Ｐゴシック" charset="0"/>
              </a:rPr>
              <a:t>ShakeMap</a:t>
            </a:r>
            <a:r>
              <a:rPr lang="en-US" sz="1800" dirty="0">
                <a:solidFill>
                  <a:srgbClr val="000000"/>
                </a:solidFill>
                <a:ea typeface="ＭＳ Ｐゴシック" charset="0"/>
              </a:rPr>
              <a:t>, </a:t>
            </a:r>
            <a:r>
              <a:rPr lang="en-US" sz="1800" dirty="0" smtClean="0">
                <a:solidFill>
                  <a:srgbClr val="000000"/>
                </a:solidFill>
                <a:ea typeface="ＭＳ Ｐゴシック" charset="0"/>
              </a:rPr>
              <a:t>Mw</a:t>
            </a:r>
            <a:endParaRPr lang="en-US" sz="1800" dirty="0">
              <a:solidFill>
                <a:srgbClr val="000000"/>
              </a:solidFill>
              <a:ea typeface="ＭＳ Ｐゴシック" charset="0"/>
            </a:endParaRPr>
          </a:p>
          <a:p>
            <a:pPr marL="39688"/>
            <a:r>
              <a:rPr lang="en-US" sz="1800" dirty="0">
                <a:solidFill>
                  <a:srgbClr val="000000"/>
                </a:solidFill>
                <a:ea typeface="ＭＳ Ｐゴシック" charset="0"/>
              </a:rPr>
              <a:t>Press </a:t>
            </a:r>
            <a:r>
              <a:rPr lang="en-US" sz="1800" dirty="0" smtClean="0">
                <a:solidFill>
                  <a:srgbClr val="000000"/>
                </a:solidFill>
                <a:ea typeface="ＭＳ Ｐゴシック" charset="0"/>
              </a:rPr>
              <a:t>interviews.</a:t>
            </a:r>
            <a:endParaRPr lang="en-US" sz="1800" dirty="0">
              <a:solidFill>
                <a:srgbClr val="000000"/>
              </a:solidFill>
              <a:ea typeface="ＭＳ Ｐゴシック" charset="0"/>
            </a:endParaRPr>
          </a:p>
        </p:txBody>
      </p:sp>
      <p:sp>
        <p:nvSpPr>
          <p:cNvPr id="55" name="Rectangle 22"/>
          <p:cNvSpPr>
            <a:spLocks/>
          </p:cNvSpPr>
          <p:nvPr/>
        </p:nvSpPr>
        <p:spPr bwMode="auto">
          <a:xfrm>
            <a:off x="678411" y="5695001"/>
            <a:ext cx="15036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lgn="ctr"/>
            <a:r>
              <a:rPr lang="en-US" sz="1800" b="1" dirty="0" smtClean="0">
                <a:solidFill>
                  <a:srgbClr val="FF0000"/>
                </a:solidFill>
                <a:ea typeface="ＭＳ Ｐゴシック" charset="0"/>
              </a:rPr>
              <a:t>5-15 </a:t>
            </a:r>
            <a:r>
              <a:rPr lang="en-US" sz="1800" b="1" dirty="0">
                <a:solidFill>
                  <a:srgbClr val="FF0000"/>
                </a:solidFill>
                <a:ea typeface="ＭＳ Ｐゴシック" charset="0"/>
              </a:rPr>
              <a:t>seconds</a:t>
            </a:r>
          </a:p>
          <a:p>
            <a:pPr marL="39688" algn="ctr"/>
            <a:r>
              <a:rPr lang="en-US" sz="1800" dirty="0" smtClean="0">
                <a:solidFill>
                  <a:srgbClr val="000000"/>
                </a:solidFill>
                <a:ea typeface="ＭＳ Ｐゴシック" charset="0"/>
              </a:rPr>
              <a:t>EQ early</a:t>
            </a:r>
          </a:p>
          <a:p>
            <a:pPr marL="39688" algn="ctr"/>
            <a:r>
              <a:rPr lang="en-US" sz="1800" dirty="0" smtClean="0">
                <a:solidFill>
                  <a:srgbClr val="000000"/>
                </a:solidFill>
                <a:ea typeface="ＭＳ Ｐゴシック" charset="0"/>
              </a:rPr>
              <a:t>warning</a:t>
            </a:r>
            <a:endParaRPr lang="en-US" sz="1800" dirty="0">
              <a:solidFill>
                <a:srgbClr val="000000"/>
              </a:solidFill>
              <a:ea typeface="ＭＳ Ｐゴシック" charset="0"/>
            </a:endParaRPr>
          </a:p>
        </p:txBody>
      </p:sp>
      <p:sp>
        <p:nvSpPr>
          <p:cNvPr id="56" name="Line 7"/>
          <p:cNvSpPr>
            <a:spLocks noChangeShapeType="1"/>
          </p:cNvSpPr>
          <p:nvPr/>
        </p:nvSpPr>
        <p:spPr bwMode="auto">
          <a:xfrm>
            <a:off x="727538" y="4851400"/>
            <a:ext cx="273978" cy="843601"/>
          </a:xfrm>
          <a:prstGeom prst="line">
            <a:avLst/>
          </a:prstGeom>
          <a:noFill/>
          <a:ln w="25400">
            <a:solidFill>
              <a:srgbClr val="FF0000"/>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57" name="Line 1"/>
          <p:cNvSpPr>
            <a:spLocks noChangeShapeType="1"/>
          </p:cNvSpPr>
          <p:nvPr/>
        </p:nvSpPr>
        <p:spPr bwMode="auto">
          <a:xfrm>
            <a:off x="5283199" y="4176014"/>
            <a:ext cx="0" cy="728663"/>
          </a:xfrm>
          <a:prstGeom prst="line">
            <a:avLst/>
          </a:prstGeom>
          <a:noFill/>
          <a:ln w="25400">
            <a:solidFill>
              <a:srgbClr val="FF0000"/>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p>
        </p:txBody>
      </p:sp>
    </p:spTree>
    <p:extLst>
      <p:ext uri="{BB962C8B-B14F-4D97-AF65-F5344CB8AC3E}">
        <p14:creationId xmlns:p14="http://schemas.microsoft.com/office/powerpoint/2010/main" val="28086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dissolv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2700"/>
            <a:ext cx="9029700" cy="855776"/>
          </a:xfrm>
        </p:spPr>
        <p:txBody>
          <a:bodyPr/>
          <a:lstStyle/>
          <a:p>
            <a:r>
              <a:rPr lang="en-US" dirty="0" smtClean="0">
                <a:solidFill>
                  <a:srgbClr val="0000FF"/>
                </a:solidFill>
                <a:latin typeface="Helvetica"/>
                <a:cs typeface="Helvetica"/>
              </a:rPr>
              <a:t>3-fold way of EEW</a:t>
            </a:r>
            <a:endParaRPr lang="en-US" dirty="0">
              <a:solidFill>
                <a:srgbClr val="0000FF"/>
              </a:solidFill>
              <a:latin typeface="Helvetica"/>
              <a:cs typeface="Helvetica"/>
            </a:endParaRPr>
          </a:p>
        </p:txBody>
      </p:sp>
      <p:sp>
        <p:nvSpPr>
          <p:cNvPr id="7" name="Text Placeholder 2"/>
          <p:cNvSpPr>
            <a:spLocks noGrp="1"/>
          </p:cNvSpPr>
          <p:nvPr>
            <p:ph type="body" idx="1"/>
          </p:nvPr>
        </p:nvSpPr>
        <p:spPr>
          <a:xfrm>
            <a:off x="611096" y="937023"/>
            <a:ext cx="7772400" cy="3527048"/>
          </a:xfrm>
        </p:spPr>
        <p:txBody>
          <a:bodyPr>
            <a:normAutofit fontScale="85000" lnSpcReduction="10000"/>
          </a:bodyPr>
          <a:lstStyle/>
          <a:p>
            <a:r>
              <a:rPr lang="en-US" dirty="0" smtClean="0">
                <a:latin typeface="Helvetica"/>
                <a:cs typeface="Helvetica"/>
              </a:rPr>
              <a:t>1.  P wave arrives faster than strong shaking</a:t>
            </a:r>
          </a:p>
          <a:p>
            <a:r>
              <a:rPr lang="en-US" dirty="0" smtClean="0">
                <a:solidFill>
                  <a:srgbClr val="660066"/>
                </a:solidFill>
                <a:latin typeface="Helvetica"/>
                <a:cs typeface="Helvetica"/>
              </a:rPr>
              <a:t>2.  Stations can be closer to rupture initiation than people and property to be warned</a:t>
            </a:r>
          </a:p>
          <a:p>
            <a:r>
              <a:rPr lang="en-US" dirty="0" smtClean="0">
                <a:latin typeface="Helvetica"/>
                <a:cs typeface="Helvetica"/>
              </a:rPr>
              <a:t>3.  Progression of earthquake can be guessed from start</a:t>
            </a:r>
          </a:p>
          <a:p>
            <a:pPr lvl="1"/>
            <a:r>
              <a:rPr lang="en-US" dirty="0" smtClean="0">
                <a:latin typeface="Helvetica"/>
                <a:cs typeface="Helvetica"/>
              </a:rPr>
              <a:t>Initiation seems to indicate magnitude better than many of us expected</a:t>
            </a:r>
          </a:p>
          <a:p>
            <a:pPr lvl="1"/>
            <a:r>
              <a:rPr lang="en-US" dirty="0" smtClean="0">
                <a:latin typeface="Helvetica"/>
                <a:cs typeface="Helvetica"/>
              </a:rPr>
              <a:t>Some </a:t>
            </a:r>
            <a:r>
              <a:rPr lang="en-US" dirty="0">
                <a:latin typeface="Helvetica"/>
                <a:cs typeface="Helvetica"/>
              </a:rPr>
              <a:t>earthquakes are “characteristic”</a:t>
            </a:r>
          </a:p>
          <a:p>
            <a:pPr lvl="1"/>
            <a:endParaRPr lang="en-US" dirty="0">
              <a:latin typeface="Helvetica"/>
              <a:cs typeface="Helvetica"/>
            </a:endParaRPr>
          </a:p>
        </p:txBody>
      </p:sp>
      <p:pic>
        <p:nvPicPr>
          <p:cNvPr id="8" name="Picture 7"/>
          <p:cNvPicPr>
            <a:picLocks noChangeAspect="1"/>
          </p:cNvPicPr>
          <p:nvPr/>
        </p:nvPicPr>
        <p:blipFill rotWithShape="1">
          <a:blip r:embed="rId2"/>
          <a:srcRect b="53083"/>
          <a:stretch/>
        </p:blipFill>
        <p:spPr>
          <a:xfrm>
            <a:off x="2598660" y="4464071"/>
            <a:ext cx="5784836" cy="2312556"/>
          </a:xfrm>
          <a:prstGeom prst="rect">
            <a:avLst/>
          </a:prstGeom>
        </p:spPr>
      </p:pic>
    </p:spTree>
    <p:extLst>
      <p:ext uri="{BB962C8B-B14F-4D97-AF65-F5344CB8AC3E}">
        <p14:creationId xmlns:p14="http://schemas.microsoft.com/office/powerpoint/2010/main" val="50597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4"/>
          <p:cNvSpPr>
            <a:spLocks noGrp="1"/>
          </p:cNvSpPr>
          <p:nvPr>
            <p:ph type="title"/>
          </p:nvPr>
        </p:nvSpPr>
        <p:spPr>
          <a:xfrm>
            <a:off x="673100" y="0"/>
            <a:ext cx="7772400" cy="1117600"/>
          </a:xfrm>
          <a:prstGeom prst="rect">
            <a:avLst/>
          </a:prstGeom>
        </p:spPr>
        <p:txBody>
          <a:bodyPr/>
          <a:lstStyle>
            <a:lvl1pPr marL="53975">
              <a:defRPr>
                <a:solidFill>
                  <a:srgbClr val="F9D3E0"/>
                </a:solidFill>
                <a:uFill>
                  <a:solidFill>
                    <a:srgbClr val="F9D3E0"/>
                  </a:solidFill>
                </a:uFill>
                <a:latin typeface="Helvetica"/>
                <a:ea typeface="Helvetica"/>
                <a:cs typeface="Helvetica"/>
                <a:sym typeface="Helvetica"/>
              </a:defRPr>
            </a:lvl1pPr>
          </a:lstStyle>
          <a:p>
            <a:pPr lvl="0">
              <a:defRPr sz="1800">
                <a:solidFill>
                  <a:srgbClr val="000000"/>
                </a:solidFill>
                <a:uFillTx/>
              </a:defRPr>
            </a:pPr>
            <a:r>
              <a:rPr sz="4600" dirty="0">
                <a:solidFill>
                  <a:srgbClr val="0000FF"/>
                </a:solidFill>
                <a:uFill>
                  <a:solidFill>
                    <a:srgbClr val="F9D3E0"/>
                  </a:solidFill>
                </a:uFill>
              </a:rPr>
              <a:t>EEW considerations</a:t>
            </a:r>
          </a:p>
        </p:txBody>
      </p:sp>
      <p:sp>
        <p:nvSpPr>
          <p:cNvPr id="3" name="Shape 445"/>
          <p:cNvSpPr>
            <a:spLocks noGrp="1"/>
          </p:cNvSpPr>
          <p:nvPr>
            <p:ph type="body" idx="1"/>
          </p:nvPr>
        </p:nvSpPr>
        <p:spPr>
          <a:xfrm>
            <a:off x="355600" y="926714"/>
            <a:ext cx="8763000" cy="5892800"/>
          </a:xfrm>
          <a:prstGeom prst="rect">
            <a:avLst/>
          </a:prstGeom>
        </p:spPr>
        <p:txBody>
          <a:bodyPr>
            <a:normAutofit fontScale="92500"/>
          </a:bodyPr>
          <a:lstStyle/>
          <a:p>
            <a:pPr lvl="0">
              <a:defRPr sz="1800">
                <a:solidFill>
                  <a:srgbClr val="000000"/>
                </a:solidFill>
                <a:effectLst/>
                <a:uFillTx/>
              </a:defRPr>
            </a:pPr>
            <a:r>
              <a:rPr lang="en-US" sz="3400" dirty="0">
                <a:solidFill>
                  <a:schemeClr val="tx1"/>
                </a:solidFill>
                <a:uFill>
                  <a:solidFill>
                    <a:srgbClr val="FFAC46"/>
                  </a:solidFill>
                </a:uFill>
                <a:latin typeface="Helvetica"/>
                <a:cs typeface="Helvetica"/>
              </a:rPr>
              <a:t>Earthquake early warning and fast response</a:t>
            </a:r>
          </a:p>
          <a:p>
            <a:pPr lvl="1">
              <a:defRPr sz="1800">
                <a:solidFill>
                  <a:srgbClr val="000000"/>
                </a:solidFill>
                <a:uFillTx/>
              </a:defRPr>
            </a:pPr>
            <a:r>
              <a:rPr lang="en-US" sz="3000" dirty="0">
                <a:solidFill>
                  <a:schemeClr val="tx1"/>
                </a:solidFill>
                <a:latin typeface="Helvetica"/>
                <a:cs typeface="Helvetica"/>
              </a:rPr>
              <a:t>Slowing traffic, trains, </a:t>
            </a:r>
            <a:r>
              <a:rPr lang="en-US" sz="3000" dirty="0" smtClean="0">
                <a:solidFill>
                  <a:schemeClr val="tx1"/>
                </a:solidFill>
                <a:latin typeface="Helvetica"/>
                <a:cs typeface="Helvetica"/>
              </a:rPr>
              <a:t>airports,</a:t>
            </a:r>
            <a:endParaRPr lang="en-US" sz="3000" dirty="0">
              <a:solidFill>
                <a:schemeClr val="tx1"/>
              </a:solidFill>
              <a:latin typeface="Helvetica"/>
              <a:cs typeface="Helvetica"/>
            </a:endParaRPr>
          </a:p>
          <a:p>
            <a:pPr lvl="1">
              <a:defRPr sz="1800">
                <a:solidFill>
                  <a:srgbClr val="000000"/>
                </a:solidFill>
                <a:uFillTx/>
              </a:defRPr>
            </a:pPr>
            <a:r>
              <a:rPr lang="en-US" sz="2800" dirty="0">
                <a:solidFill>
                  <a:schemeClr val="tx1"/>
                </a:solidFill>
                <a:latin typeface="Helvetica"/>
                <a:cs typeface="Helvetica"/>
              </a:rPr>
              <a:t>Hospitals</a:t>
            </a:r>
            <a:r>
              <a:rPr lang="en-US" sz="3000" dirty="0">
                <a:solidFill>
                  <a:schemeClr val="tx1"/>
                </a:solidFill>
                <a:latin typeface="Helvetica"/>
                <a:cs typeface="Helvetica"/>
              </a:rPr>
              <a:t>, jump-starting emergency </a:t>
            </a:r>
            <a:r>
              <a:rPr lang="en-US" sz="3000" dirty="0" smtClean="0">
                <a:solidFill>
                  <a:schemeClr val="tx1"/>
                </a:solidFill>
                <a:latin typeface="Helvetica"/>
                <a:cs typeface="Helvetica"/>
              </a:rPr>
              <a:t>operations,</a:t>
            </a:r>
            <a:endParaRPr lang="en-US" sz="3000" dirty="0">
              <a:solidFill>
                <a:schemeClr val="tx1"/>
              </a:solidFill>
              <a:latin typeface="Helvetica"/>
              <a:cs typeface="Helvetica"/>
            </a:endParaRPr>
          </a:p>
          <a:p>
            <a:pPr lvl="1">
              <a:defRPr sz="1800">
                <a:solidFill>
                  <a:srgbClr val="000000"/>
                </a:solidFill>
                <a:uFillTx/>
              </a:defRPr>
            </a:pPr>
            <a:r>
              <a:rPr lang="en-US" sz="3000" dirty="0">
                <a:solidFill>
                  <a:schemeClr val="tx1"/>
                </a:solidFill>
                <a:latin typeface="Helvetica"/>
                <a:cs typeface="Helvetica"/>
              </a:rPr>
              <a:t>Warning delicate industrial </a:t>
            </a:r>
            <a:r>
              <a:rPr lang="en-US" sz="3000" dirty="0" smtClean="0">
                <a:solidFill>
                  <a:schemeClr val="tx1"/>
                </a:solidFill>
                <a:latin typeface="Helvetica"/>
                <a:cs typeface="Helvetica"/>
              </a:rPr>
              <a:t>operations.</a:t>
            </a:r>
            <a:endParaRPr lang="en-US" sz="3000" dirty="0">
              <a:solidFill>
                <a:schemeClr val="tx1"/>
              </a:solidFill>
              <a:latin typeface="Helvetica"/>
              <a:cs typeface="Helvetica"/>
            </a:endParaRPr>
          </a:p>
          <a:p>
            <a:pPr lvl="0">
              <a:defRPr sz="1800">
                <a:solidFill>
                  <a:srgbClr val="000000"/>
                </a:solidFill>
                <a:uFillTx/>
              </a:defRPr>
            </a:pPr>
            <a:r>
              <a:rPr lang="en-US" sz="3000" dirty="0" smtClean="0">
                <a:solidFill>
                  <a:srgbClr val="660066"/>
                </a:solidFill>
                <a:uFill>
                  <a:solidFill>
                    <a:srgbClr val="FFFB00"/>
                  </a:solidFill>
                </a:uFill>
                <a:latin typeface="Helvetica"/>
                <a:ea typeface="Helvetica"/>
                <a:cs typeface="Helvetica"/>
                <a:sym typeface="Helvetica"/>
              </a:rPr>
              <a:t>Modest e</a:t>
            </a:r>
            <a:r>
              <a:rPr sz="3000" dirty="0" smtClean="0">
                <a:solidFill>
                  <a:srgbClr val="660066"/>
                </a:solidFill>
                <a:uFill>
                  <a:solidFill>
                    <a:srgbClr val="FFFB00"/>
                  </a:solidFill>
                </a:uFill>
                <a:latin typeface="Helvetica"/>
                <a:ea typeface="Helvetica"/>
                <a:cs typeface="Helvetica"/>
                <a:sym typeface="Helvetica"/>
              </a:rPr>
              <a:t>xpense </a:t>
            </a:r>
            <a:r>
              <a:rPr lang="en-US" sz="3000" dirty="0" smtClean="0">
                <a:solidFill>
                  <a:srgbClr val="660066"/>
                </a:solidFill>
                <a:uFill>
                  <a:solidFill>
                    <a:srgbClr val="FFFB00"/>
                  </a:solidFill>
                </a:uFill>
                <a:latin typeface="Helvetica"/>
                <a:ea typeface="Helvetica"/>
                <a:cs typeface="Helvetica"/>
                <a:sym typeface="Helvetica"/>
              </a:rPr>
              <a:t>– our plan $16M/yr.</a:t>
            </a:r>
            <a:endParaRPr sz="3000" dirty="0">
              <a:solidFill>
                <a:srgbClr val="660066"/>
              </a:solidFill>
              <a:uFill>
                <a:solidFill>
                  <a:srgbClr val="FFFFFF"/>
                </a:solidFill>
              </a:uFill>
              <a:latin typeface="Helvetica"/>
              <a:ea typeface="Helvetica"/>
              <a:cs typeface="Helvetica"/>
              <a:sym typeface="Helvetica"/>
            </a:endParaRPr>
          </a:p>
          <a:p>
            <a:pPr lvl="0">
              <a:defRPr sz="1800">
                <a:solidFill>
                  <a:srgbClr val="000000"/>
                </a:solidFill>
                <a:uFillTx/>
              </a:defRPr>
            </a:pPr>
            <a:r>
              <a:rPr sz="3000" dirty="0">
                <a:solidFill>
                  <a:schemeClr val="tx1"/>
                </a:solidFill>
                <a:uFill>
                  <a:solidFill>
                    <a:srgbClr val="FFFC41"/>
                  </a:solidFill>
                </a:uFill>
                <a:latin typeface="Helvetica"/>
                <a:ea typeface="Helvetica"/>
                <a:cs typeface="Helvetica"/>
                <a:sym typeface="Helvetica"/>
              </a:rPr>
              <a:t>Everybody that’s anybody is doing it:</a:t>
            </a:r>
          </a:p>
          <a:p>
            <a:pPr lvl="1">
              <a:defRPr sz="1800">
                <a:solidFill>
                  <a:srgbClr val="000000"/>
                </a:solidFill>
                <a:uFillTx/>
              </a:defRPr>
            </a:pPr>
            <a:r>
              <a:rPr sz="2600" dirty="0">
                <a:solidFill>
                  <a:schemeClr val="tx1"/>
                </a:solidFill>
                <a:uFill>
                  <a:solidFill>
                    <a:srgbClr val="FFFFFF"/>
                  </a:solidFill>
                </a:uFill>
                <a:latin typeface="Helvetica"/>
                <a:ea typeface="Helvetica"/>
                <a:cs typeface="Helvetica"/>
                <a:sym typeface="Helvetica"/>
              </a:rPr>
              <a:t>Japan (~$1B), China (~$300M+), Mexico, Korea, Romania, Taiwan, </a:t>
            </a:r>
            <a:r>
              <a:rPr lang="en-US" sz="2600" dirty="0" smtClean="0">
                <a:solidFill>
                  <a:schemeClr val="tx1"/>
                </a:solidFill>
                <a:uFill>
                  <a:solidFill>
                    <a:srgbClr val="FFFFFF"/>
                  </a:solidFill>
                </a:uFill>
                <a:latin typeface="Helvetica"/>
                <a:ea typeface="Helvetica"/>
                <a:cs typeface="Helvetica"/>
                <a:sym typeface="Helvetica"/>
              </a:rPr>
              <a:t>Mongolia, </a:t>
            </a:r>
            <a:r>
              <a:rPr lang="is-IS" sz="2600" dirty="0" smtClean="0">
                <a:solidFill>
                  <a:schemeClr val="tx1"/>
                </a:solidFill>
                <a:uFill>
                  <a:solidFill>
                    <a:srgbClr val="FFFFFF"/>
                  </a:solidFill>
                </a:uFill>
                <a:latin typeface="Helvetica"/>
                <a:ea typeface="Helvetica"/>
                <a:cs typeface="Helvetica"/>
                <a:sym typeface="Helvetica"/>
              </a:rPr>
              <a:t>… </a:t>
            </a:r>
            <a:r>
              <a:rPr sz="2600" dirty="0" smtClean="0">
                <a:solidFill>
                  <a:schemeClr val="tx1"/>
                </a:solidFill>
                <a:uFill>
                  <a:solidFill>
                    <a:srgbClr val="FFFFFF"/>
                  </a:solidFill>
                </a:uFill>
                <a:latin typeface="Helvetica"/>
                <a:ea typeface="Helvetica"/>
                <a:cs typeface="Helvetica"/>
                <a:sym typeface="Helvetica"/>
              </a:rPr>
              <a:t>are </a:t>
            </a:r>
            <a:r>
              <a:rPr sz="2600" dirty="0">
                <a:solidFill>
                  <a:schemeClr val="tx1"/>
                </a:solidFill>
                <a:uFill>
                  <a:solidFill>
                    <a:srgbClr val="FFFFFF"/>
                  </a:solidFill>
                </a:uFill>
                <a:latin typeface="Helvetica"/>
                <a:ea typeface="Helvetica"/>
                <a:cs typeface="Helvetica"/>
                <a:sym typeface="Helvetica"/>
              </a:rPr>
              <a:t>doing it now.</a:t>
            </a:r>
          </a:p>
          <a:p>
            <a:pPr lvl="0">
              <a:defRPr sz="1800">
                <a:solidFill>
                  <a:srgbClr val="000000"/>
                </a:solidFill>
                <a:uFillTx/>
              </a:defRPr>
            </a:pPr>
            <a:r>
              <a:rPr sz="3000" dirty="0">
                <a:solidFill>
                  <a:srgbClr val="660066"/>
                </a:solidFill>
                <a:uFill>
                  <a:solidFill>
                    <a:srgbClr val="FFFB00"/>
                  </a:solidFill>
                </a:uFill>
                <a:latin typeface="Helvetica"/>
                <a:ea typeface="Helvetica"/>
                <a:cs typeface="Helvetica"/>
                <a:sym typeface="Helvetica"/>
              </a:rPr>
              <a:t>It’s not hard:</a:t>
            </a:r>
            <a:endParaRPr sz="3000" dirty="0">
              <a:solidFill>
                <a:srgbClr val="660066"/>
              </a:solidFill>
              <a:uFill>
                <a:solidFill>
                  <a:srgbClr val="FFFFFF"/>
                </a:solidFill>
              </a:uFill>
              <a:latin typeface="Helvetica"/>
              <a:ea typeface="Helvetica"/>
              <a:cs typeface="Helvetica"/>
              <a:sym typeface="Helvetica"/>
            </a:endParaRPr>
          </a:p>
          <a:p>
            <a:pPr lvl="1">
              <a:defRPr sz="1800">
                <a:solidFill>
                  <a:srgbClr val="000000"/>
                </a:solidFill>
                <a:uFillTx/>
              </a:defRPr>
            </a:pPr>
            <a:r>
              <a:rPr sz="2600" dirty="0">
                <a:solidFill>
                  <a:srgbClr val="660066"/>
                </a:solidFill>
                <a:uFill>
                  <a:solidFill>
                    <a:srgbClr val="FFFFFF"/>
                  </a:solidFill>
                </a:uFill>
                <a:latin typeface="Helvetica"/>
                <a:ea typeface="Helvetica"/>
                <a:cs typeface="Helvetica"/>
                <a:sym typeface="Helvetica"/>
              </a:rPr>
              <a:t>Basic physics known for more than a century.</a:t>
            </a:r>
          </a:p>
          <a:p>
            <a:pPr lvl="1">
              <a:defRPr sz="1800">
                <a:solidFill>
                  <a:srgbClr val="000000"/>
                </a:solidFill>
                <a:uFillTx/>
              </a:defRPr>
            </a:pPr>
            <a:r>
              <a:rPr sz="2600" dirty="0" smtClean="0">
                <a:solidFill>
                  <a:srgbClr val="660066"/>
                </a:solidFill>
                <a:uFill>
                  <a:solidFill>
                    <a:srgbClr val="FFFFFF"/>
                  </a:solidFill>
                </a:uFill>
                <a:latin typeface="Helvetica"/>
                <a:ea typeface="Helvetica"/>
                <a:cs typeface="Helvetica"/>
                <a:sym typeface="Helvetica"/>
              </a:rPr>
              <a:t>Accurate </a:t>
            </a:r>
            <a:r>
              <a:rPr sz="2600" dirty="0">
                <a:solidFill>
                  <a:srgbClr val="660066"/>
                </a:solidFill>
                <a:uFill>
                  <a:solidFill>
                    <a:srgbClr val="FFFFFF"/>
                  </a:solidFill>
                </a:uFill>
                <a:latin typeface="Helvetica"/>
                <a:ea typeface="Helvetica"/>
                <a:cs typeface="Helvetica"/>
                <a:sym typeface="Helvetica"/>
              </a:rPr>
              <a:t>results before chaos sets in.</a:t>
            </a:r>
          </a:p>
          <a:p>
            <a:pPr lvl="1">
              <a:defRPr sz="1800">
                <a:solidFill>
                  <a:srgbClr val="000000"/>
                </a:solidFill>
                <a:uFillTx/>
              </a:defRPr>
            </a:pPr>
            <a:r>
              <a:rPr sz="2600" dirty="0">
                <a:solidFill>
                  <a:srgbClr val="660066"/>
                </a:solidFill>
                <a:uFill>
                  <a:solidFill>
                    <a:srgbClr val="FFFFFF"/>
                  </a:solidFill>
                </a:uFill>
                <a:latin typeface="Helvetica"/>
                <a:ea typeface="Helvetica"/>
                <a:cs typeface="Helvetica"/>
                <a:sym typeface="Helvetica"/>
              </a:rPr>
              <a:t>Much better </a:t>
            </a:r>
            <a:r>
              <a:rPr lang="en-US" sz="2600" dirty="0" smtClean="0">
                <a:solidFill>
                  <a:srgbClr val="660066"/>
                </a:solidFill>
                <a:uFill>
                  <a:solidFill>
                    <a:srgbClr val="FFFFFF"/>
                  </a:solidFill>
                </a:uFill>
                <a:latin typeface="Helvetica"/>
                <a:ea typeface="Helvetica"/>
                <a:cs typeface="Helvetica"/>
                <a:sym typeface="Helvetica"/>
              </a:rPr>
              <a:t>situational awareness </a:t>
            </a:r>
            <a:r>
              <a:rPr sz="2600" dirty="0" smtClean="0">
                <a:solidFill>
                  <a:srgbClr val="660066"/>
                </a:solidFill>
                <a:uFill>
                  <a:solidFill>
                    <a:srgbClr val="FFFFFF"/>
                  </a:solidFill>
                </a:uFill>
                <a:latin typeface="Helvetica"/>
                <a:ea typeface="Helvetica"/>
                <a:cs typeface="Helvetica"/>
                <a:sym typeface="Helvetica"/>
              </a:rPr>
              <a:t>during </a:t>
            </a:r>
            <a:r>
              <a:rPr sz="2600" dirty="0">
                <a:solidFill>
                  <a:srgbClr val="660066"/>
                </a:solidFill>
                <a:uFill>
                  <a:solidFill>
                    <a:srgbClr val="FFFFFF"/>
                  </a:solidFill>
                </a:uFill>
                <a:latin typeface="Helvetica"/>
                <a:ea typeface="Helvetica"/>
                <a:cs typeface="Helvetica"/>
                <a:sym typeface="Helvetica"/>
              </a:rPr>
              <a:t>chaos.</a:t>
            </a:r>
          </a:p>
        </p:txBody>
      </p:sp>
    </p:spTree>
    <p:extLst>
      <p:ext uri="{BB962C8B-B14F-4D97-AF65-F5344CB8AC3E}">
        <p14:creationId xmlns:p14="http://schemas.microsoft.com/office/powerpoint/2010/main" val="32513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56"/>
          <p:cNvSpPr/>
          <p:nvPr/>
        </p:nvSpPr>
        <p:spPr>
          <a:xfrm>
            <a:off x="152400" y="45464"/>
            <a:ext cx="8432800" cy="1206250"/>
          </a:xfrm>
          <a:prstGeom prst="rect">
            <a:avLst/>
          </a:prstGeom>
          <a:ln>
            <a:round/>
          </a:ln>
          <a:extLst>
            <a:ext uri="{C572A759-6A51-4108-AA02-DFA0A04FC94B}">
              <ma14:wrappingTextBoxFlag xmlns:ma14="http://schemas.microsoft.com/office/mac/drawingml/2011/main" val="1"/>
            </a:ext>
          </a:extLst>
        </p:spPr>
        <p:txBody>
          <a:bodyPr lIns="38100" tIns="38100" rIns="38100" bIns="38100" anchor="ctr">
            <a:normAutofit/>
          </a:bodyPr>
          <a:lstStyle>
            <a:lvl1pPr algn="ctr">
              <a:buClr>
                <a:srgbClr val="FFFFFF"/>
              </a:buClr>
              <a:defRPr sz="4300">
                <a:solidFill>
                  <a:srgbClr val="F1C9FE"/>
                </a:solidFill>
                <a:uFill>
                  <a:solidFill>
                    <a:srgbClr val="F1C9FE"/>
                  </a:solidFill>
                </a:uFill>
              </a:defRPr>
            </a:lvl1pPr>
          </a:lstStyle>
          <a:p>
            <a:pPr lvl="0">
              <a:defRPr sz="1800">
                <a:solidFill>
                  <a:srgbClr val="000000"/>
                </a:solidFill>
                <a:uFillTx/>
              </a:defRPr>
            </a:pPr>
            <a:r>
              <a:rPr lang="en-US" sz="4400" dirty="0" smtClean="0">
                <a:solidFill>
                  <a:srgbClr val="0000FF"/>
                </a:solidFill>
                <a:uFill>
                  <a:solidFill>
                    <a:srgbClr val="F1C9FE"/>
                  </a:solidFill>
                </a:uFill>
              </a:rPr>
              <a:t>Benefits grow with time</a:t>
            </a:r>
            <a:endParaRPr sz="4400" dirty="0">
              <a:solidFill>
                <a:srgbClr val="0000FF"/>
              </a:solidFill>
              <a:uFill>
                <a:solidFill>
                  <a:srgbClr val="F1C9FE"/>
                </a:solidFill>
              </a:uFill>
            </a:endParaRPr>
          </a:p>
        </p:txBody>
      </p:sp>
      <p:sp>
        <p:nvSpPr>
          <p:cNvPr id="4" name="Shape 457"/>
          <p:cNvSpPr/>
          <p:nvPr/>
        </p:nvSpPr>
        <p:spPr>
          <a:xfrm>
            <a:off x="152400" y="1398762"/>
            <a:ext cx="8788400" cy="4811246"/>
          </a:xfrm>
          <a:prstGeom prst="rect">
            <a:avLst/>
          </a:prstGeom>
          <a:ln>
            <a:round/>
          </a:ln>
          <a:extLst>
            <a:ext uri="{C572A759-6A51-4108-AA02-DFA0A04FC94B}">
              <ma14:wrappingTextBoxFlag xmlns:ma14="http://schemas.microsoft.com/office/mac/drawingml/2011/main" val="1"/>
            </a:ext>
          </a:extLst>
        </p:spPr>
        <p:txBody>
          <a:bodyPr lIns="38100" tIns="38100" rIns="38100" bIns="38100">
            <a:noAutofit/>
          </a:bodyPr>
          <a:lstStyle/>
          <a:p>
            <a:pPr marL="800100" indent="-457200">
              <a:spcBef>
                <a:spcPts val="700"/>
              </a:spcBef>
              <a:buClr>
                <a:srgbClr val="FFFFFF"/>
              </a:buClr>
              <a:buSzPct val="100000"/>
              <a:buFont typeface="Wingdings" charset="2"/>
              <a:buChar char="u"/>
              <a:defRPr sz="1800"/>
            </a:pPr>
            <a:r>
              <a:rPr sz="3200" dirty="0" smtClean="0">
                <a:solidFill>
                  <a:srgbClr val="660066"/>
                </a:solidFill>
                <a:uFill>
                  <a:solidFill>
                    <a:srgbClr val="FFFFFF"/>
                  </a:solidFill>
                </a:uFill>
              </a:rPr>
              <a:t>Building </a:t>
            </a:r>
            <a:r>
              <a:rPr sz="3200" dirty="0">
                <a:solidFill>
                  <a:srgbClr val="660066"/>
                </a:solidFill>
                <a:uFill>
                  <a:solidFill>
                    <a:srgbClr val="FFFFFF"/>
                  </a:solidFill>
                </a:uFill>
              </a:rPr>
              <a:t>with specialized EEW equipment.</a:t>
            </a:r>
          </a:p>
          <a:p>
            <a:pPr marL="800100" indent="-457200">
              <a:spcBef>
                <a:spcPts val="700"/>
              </a:spcBef>
              <a:buClr>
                <a:srgbClr val="FFFFFF"/>
              </a:buClr>
              <a:buSzPct val="100000"/>
              <a:buFont typeface="Wingdings" charset="2"/>
              <a:buChar char="u"/>
              <a:defRPr sz="1800"/>
            </a:pPr>
            <a:r>
              <a:rPr sz="3200" dirty="0">
                <a:solidFill>
                  <a:schemeClr val="tx1"/>
                </a:solidFill>
                <a:uFill>
                  <a:solidFill>
                    <a:srgbClr val="FFFFFF"/>
                  </a:solidFill>
                </a:uFill>
              </a:rPr>
              <a:t>Linking in to </a:t>
            </a:r>
            <a:r>
              <a:rPr lang="en-US" sz="3200" dirty="0" smtClean="0">
                <a:solidFill>
                  <a:schemeClr val="tx1"/>
                </a:solidFill>
                <a:uFill>
                  <a:solidFill>
                    <a:srgbClr val="FFFFFF"/>
                  </a:solidFill>
                </a:uFill>
              </a:rPr>
              <a:t>more sophisticated </a:t>
            </a:r>
            <a:r>
              <a:rPr sz="3200" dirty="0" smtClean="0">
                <a:solidFill>
                  <a:schemeClr val="tx1"/>
                </a:solidFill>
                <a:uFill>
                  <a:solidFill>
                    <a:srgbClr val="FFFFFF"/>
                  </a:solidFill>
                </a:uFill>
              </a:rPr>
              <a:t>networked </a:t>
            </a:r>
            <a:r>
              <a:rPr sz="3200" dirty="0">
                <a:solidFill>
                  <a:schemeClr val="tx1"/>
                </a:solidFill>
                <a:uFill>
                  <a:solidFill>
                    <a:srgbClr val="FFFFFF"/>
                  </a:solidFill>
                </a:uFill>
              </a:rPr>
              <a:t>operations.</a:t>
            </a:r>
          </a:p>
          <a:p>
            <a:pPr marL="800100" indent="-457200">
              <a:spcBef>
                <a:spcPts val="700"/>
              </a:spcBef>
              <a:buClr>
                <a:srgbClr val="FFFFFF"/>
              </a:buClr>
              <a:buSzPct val="100000"/>
              <a:buFont typeface="Wingdings" charset="2"/>
              <a:buChar char="u"/>
              <a:defRPr sz="1800"/>
            </a:pPr>
            <a:r>
              <a:rPr sz="3200" dirty="0">
                <a:solidFill>
                  <a:srgbClr val="660066"/>
                </a:solidFill>
                <a:uFill>
                  <a:solidFill>
                    <a:srgbClr val="FFFFFF"/>
                  </a:solidFill>
                </a:uFill>
              </a:rPr>
              <a:t>People will learn to take better advantage of EEW with familiarity.</a:t>
            </a:r>
          </a:p>
          <a:p>
            <a:pPr marL="800100" indent="-457200">
              <a:spcBef>
                <a:spcPts val="700"/>
              </a:spcBef>
              <a:buClr>
                <a:srgbClr val="FFFFFF"/>
              </a:buClr>
              <a:buSzPct val="100000"/>
              <a:buFont typeface="Wingdings" charset="2"/>
              <a:buChar char="u"/>
              <a:defRPr sz="1800"/>
            </a:pPr>
            <a:r>
              <a:rPr sz="3200" dirty="0">
                <a:solidFill>
                  <a:srgbClr val="000000"/>
                </a:solidFill>
                <a:uFill>
                  <a:solidFill>
                    <a:srgbClr val="FFFFFF"/>
                  </a:solidFill>
                </a:uFill>
              </a:rPr>
              <a:t>Growing pressure to provide awareness faster.</a:t>
            </a:r>
          </a:p>
          <a:p>
            <a:pPr marL="800100" indent="-457200">
              <a:spcBef>
                <a:spcPts val="700"/>
              </a:spcBef>
              <a:buClr>
                <a:srgbClr val="FFFFFF"/>
              </a:buClr>
              <a:buSzPct val="100000"/>
              <a:buFont typeface="Wingdings" charset="2"/>
              <a:buChar char="u"/>
              <a:defRPr sz="1800"/>
            </a:pPr>
            <a:r>
              <a:rPr sz="3200" dirty="0" smtClean="0">
                <a:solidFill>
                  <a:srgbClr val="660066"/>
                </a:solidFill>
                <a:uFill>
                  <a:solidFill>
                    <a:srgbClr val="FFFFFF"/>
                  </a:solidFill>
                </a:uFill>
              </a:rPr>
              <a:t>Building </a:t>
            </a:r>
            <a:r>
              <a:rPr sz="3200" dirty="0">
                <a:solidFill>
                  <a:srgbClr val="660066"/>
                </a:solidFill>
                <a:uFill>
                  <a:solidFill>
                    <a:srgbClr val="FFFFFF"/>
                  </a:solidFill>
                </a:uFill>
              </a:rPr>
              <a:t>on other emergency </a:t>
            </a:r>
            <a:r>
              <a:rPr lang="en-US" sz="3200" dirty="0" smtClean="0">
                <a:solidFill>
                  <a:srgbClr val="660066"/>
                </a:solidFill>
                <a:uFill>
                  <a:solidFill>
                    <a:srgbClr val="FFFFFF"/>
                  </a:solidFill>
                </a:uFill>
              </a:rPr>
              <a:t>plans, </a:t>
            </a:r>
            <a:r>
              <a:rPr sz="3200" dirty="0" smtClean="0">
                <a:solidFill>
                  <a:srgbClr val="660066"/>
                </a:solidFill>
                <a:uFill>
                  <a:solidFill>
                    <a:srgbClr val="FFFFFF"/>
                  </a:solidFill>
                </a:uFill>
              </a:rPr>
              <a:t>warning</a:t>
            </a:r>
            <a:r>
              <a:rPr lang="en-US" sz="3200" dirty="0" smtClean="0">
                <a:solidFill>
                  <a:srgbClr val="660066"/>
                </a:solidFill>
                <a:uFill>
                  <a:solidFill>
                    <a:srgbClr val="FFFFFF"/>
                  </a:solidFill>
                </a:uFill>
              </a:rPr>
              <a:t> protocol</a:t>
            </a:r>
            <a:r>
              <a:rPr sz="3200" dirty="0" smtClean="0">
                <a:solidFill>
                  <a:srgbClr val="660066"/>
                </a:solidFill>
                <a:uFill>
                  <a:solidFill>
                    <a:srgbClr val="FFFFFF"/>
                  </a:solidFill>
                </a:uFill>
              </a:rPr>
              <a:t>s</a:t>
            </a:r>
            <a:r>
              <a:rPr sz="3200" dirty="0">
                <a:solidFill>
                  <a:srgbClr val="660066"/>
                </a:solidFill>
                <a:uFill>
                  <a:solidFill>
                    <a:srgbClr val="FFFFFF"/>
                  </a:solidFill>
                </a:uFill>
              </a:rPr>
              <a:t>.</a:t>
            </a:r>
          </a:p>
        </p:txBody>
      </p:sp>
    </p:spTree>
    <p:extLst>
      <p:ext uri="{BB962C8B-B14F-4D97-AF65-F5344CB8AC3E}">
        <p14:creationId xmlns:p14="http://schemas.microsoft.com/office/powerpoint/2010/main" val="885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89"/>
          <p:cNvSpPr/>
          <p:nvPr/>
        </p:nvSpPr>
        <p:spPr>
          <a:xfrm>
            <a:off x="50800" y="-169842"/>
            <a:ext cx="9042400" cy="1435101"/>
          </a:xfrm>
          <a:prstGeom prst="rect">
            <a:avLst/>
          </a:prstGeom>
          <a:noFill/>
          <a:ln w="12700">
            <a:round/>
          </a:ln>
          <a:extLst>
            <a:ext uri="{C572A759-6A51-4108-AA02-DFA0A04FC94B}">
              <ma14:wrappingTextBoxFlag xmlns:ma14="http://schemas.microsoft.com/office/mac/drawingml/2011/main" val="1"/>
            </a:ext>
          </a:extLst>
        </p:spPr>
        <p:txBody>
          <a:bodyPr lIns="38100" tIns="38100" rIns="38100" bIns="38100" anchor="ctr">
            <a:normAutofit/>
          </a:bodyPr>
          <a:lstStyle/>
          <a:p>
            <a:pPr lvl="0" algn="ctr" defTabSz="914400">
              <a:lnSpc>
                <a:spcPct val="80000"/>
              </a:lnSpc>
              <a:spcBef>
                <a:spcPts val="1400"/>
              </a:spcBef>
              <a:buClr>
                <a:srgbClr val="FFFFFF"/>
              </a:buClr>
              <a:defRPr sz="1800"/>
            </a:pPr>
            <a:r>
              <a:rPr sz="3600" dirty="0">
                <a:solidFill>
                  <a:srgbClr val="0000FF"/>
                </a:solidFill>
                <a:uFill>
                  <a:solidFill>
                    <a:srgbClr val="F1C9FE"/>
                  </a:solidFill>
                </a:uFill>
              </a:rPr>
              <a:t>Last 10,000 years of </a:t>
            </a:r>
            <a:r>
              <a:rPr lang="en-US" sz="3600" dirty="0" smtClean="0">
                <a:solidFill>
                  <a:srgbClr val="0000FF"/>
                </a:solidFill>
                <a:uFill>
                  <a:solidFill>
                    <a:srgbClr val="F1C9FE"/>
                  </a:solidFill>
                </a:uFill>
              </a:rPr>
              <a:t>M8+ </a:t>
            </a:r>
            <a:r>
              <a:rPr sz="3600" dirty="0" smtClean="0">
                <a:solidFill>
                  <a:srgbClr val="0000FF"/>
                </a:solidFill>
                <a:uFill>
                  <a:solidFill>
                    <a:srgbClr val="F1C9FE"/>
                  </a:solidFill>
                </a:uFill>
              </a:rPr>
              <a:t>earthquakes</a:t>
            </a:r>
            <a:endParaRPr sz="3600" dirty="0">
              <a:solidFill>
                <a:srgbClr val="0000FF"/>
              </a:solidFill>
              <a:uFill>
                <a:solidFill>
                  <a:srgbClr val="F1C9FE"/>
                </a:solidFill>
              </a:uFill>
            </a:endParaRPr>
          </a:p>
          <a:p>
            <a:pPr lvl="0" algn="ctr" defTabSz="914400">
              <a:lnSpc>
                <a:spcPct val="80000"/>
              </a:lnSpc>
              <a:spcBef>
                <a:spcPts val="1400"/>
              </a:spcBef>
              <a:buClr>
                <a:srgbClr val="FFFFFF"/>
              </a:buClr>
              <a:defRPr sz="1800"/>
            </a:pPr>
            <a:r>
              <a:rPr sz="3600" dirty="0">
                <a:solidFill>
                  <a:srgbClr val="0000FF"/>
                </a:solidFill>
                <a:uFill>
                  <a:solidFill>
                    <a:srgbClr val="F1C9FE"/>
                  </a:solidFill>
                </a:uFill>
              </a:rPr>
              <a:t>from offshore </a:t>
            </a:r>
            <a:r>
              <a:rPr sz="3600" dirty="0" smtClean="0">
                <a:solidFill>
                  <a:srgbClr val="0000FF"/>
                </a:solidFill>
                <a:uFill>
                  <a:solidFill>
                    <a:srgbClr val="F1C9FE"/>
                  </a:solidFill>
                </a:uFill>
              </a:rPr>
              <a:t>geology</a:t>
            </a:r>
            <a:r>
              <a:rPr lang="en-US" sz="3600" dirty="0" smtClean="0">
                <a:solidFill>
                  <a:srgbClr val="0000FF"/>
                </a:solidFill>
                <a:uFill>
                  <a:solidFill>
                    <a:srgbClr val="F1C9FE"/>
                  </a:solidFill>
                </a:uFill>
              </a:rPr>
              <a:t> </a:t>
            </a:r>
            <a:r>
              <a:rPr lang="en-US" sz="3600" b="1" dirty="0" smtClean="0">
                <a:solidFill>
                  <a:schemeClr val="tx1"/>
                </a:solidFill>
                <a:uFill>
                  <a:solidFill>
                    <a:srgbClr val="F1C9FE"/>
                  </a:solidFill>
                </a:uFill>
              </a:rPr>
              <a:t>– Type 1</a:t>
            </a:r>
            <a:endParaRPr sz="3600" b="1" dirty="0">
              <a:solidFill>
                <a:schemeClr val="tx1"/>
              </a:solidFill>
              <a:uFill>
                <a:solidFill>
                  <a:srgbClr val="F1C9FE"/>
                </a:solidFill>
              </a:uFill>
            </a:endParaRPr>
          </a:p>
        </p:txBody>
      </p:sp>
      <p:pic>
        <p:nvPicPr>
          <p:cNvPr id="7" name="image30.jpg"/>
          <p:cNvPicPr/>
          <p:nvPr/>
        </p:nvPicPr>
        <p:blipFill rotWithShape="1">
          <a:blip r:embed="rId2">
            <a:extLst/>
          </a:blip>
          <a:srcRect l="4166" t="5687" r="71805" b="26056"/>
          <a:stretch/>
        </p:blipFill>
        <p:spPr>
          <a:xfrm>
            <a:off x="1076819" y="1181100"/>
            <a:ext cx="3129996" cy="4013157"/>
          </a:xfrm>
          <a:prstGeom prst="rect">
            <a:avLst/>
          </a:prstGeom>
          <a:noFill/>
          <a:ln w="12700">
            <a:round/>
          </a:ln>
        </p:spPr>
      </p:pic>
      <p:sp>
        <p:nvSpPr>
          <p:cNvPr id="8" name="Shape 191"/>
          <p:cNvSpPr/>
          <p:nvPr/>
        </p:nvSpPr>
        <p:spPr>
          <a:xfrm rot="16198345">
            <a:off x="6053194" y="2692562"/>
            <a:ext cx="5588001" cy="355601"/>
          </a:xfrm>
          <a:prstGeom prst="rect">
            <a:avLst/>
          </a:prstGeom>
          <a:noFill/>
          <a:ln w="12700">
            <a:round/>
          </a:ln>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000000"/>
              </a:buClr>
              <a:defRPr sz="1800">
                <a:solidFill>
                  <a:srgbClr val="FFFFFF"/>
                </a:solidFill>
                <a:uFill>
                  <a:solidFill>
                    <a:srgbClr val="FFFFFF"/>
                  </a:solidFill>
                </a:uFill>
              </a:defRPr>
            </a:lvl1pPr>
          </a:lstStyle>
          <a:p>
            <a:pPr lvl="0">
              <a:defRPr>
                <a:solidFill>
                  <a:srgbClr val="000000"/>
                </a:solidFill>
                <a:uFillTx/>
              </a:defRPr>
            </a:pPr>
            <a:r>
              <a:rPr dirty="0">
                <a:solidFill>
                  <a:schemeClr val="tx1"/>
                </a:solidFill>
                <a:uFill>
                  <a:solidFill>
                    <a:srgbClr val="FFFFFF"/>
                  </a:solidFill>
                </a:uFill>
              </a:rPr>
              <a:t>(Goldfinger et al., 2008, Bull, Seis. Soc. Amer)</a:t>
            </a:r>
          </a:p>
        </p:txBody>
      </p:sp>
      <p:pic>
        <p:nvPicPr>
          <p:cNvPr id="9" name="image30.jpg"/>
          <p:cNvPicPr/>
          <p:nvPr/>
        </p:nvPicPr>
        <p:blipFill rotWithShape="1">
          <a:blip r:embed="rId2">
            <a:extLst/>
          </a:blip>
          <a:srcRect l="49722" t="5688" r="27222" b="26431"/>
          <a:stretch/>
        </p:blipFill>
        <p:spPr>
          <a:xfrm>
            <a:off x="4882863" y="1181100"/>
            <a:ext cx="2946401" cy="3924300"/>
          </a:xfrm>
          <a:prstGeom prst="rect">
            <a:avLst/>
          </a:prstGeom>
          <a:noFill/>
          <a:ln w="12700">
            <a:round/>
          </a:ln>
        </p:spPr>
      </p:pic>
      <p:pic>
        <p:nvPicPr>
          <p:cNvPr id="10" name="droppedImage.png"/>
          <p:cNvPicPr/>
          <p:nvPr/>
        </p:nvPicPr>
        <p:blipFill rotWithShape="1">
          <a:blip r:embed="rId3">
            <a:extLst/>
          </a:blip>
          <a:srcRect r="4000" b="15223"/>
          <a:stretch/>
        </p:blipFill>
        <p:spPr>
          <a:xfrm>
            <a:off x="0" y="5778501"/>
            <a:ext cx="9144000" cy="1079500"/>
          </a:xfrm>
          <a:prstGeom prst="rect">
            <a:avLst/>
          </a:prstGeom>
          <a:noFill/>
          <a:ln>
            <a:round/>
          </a:ln>
        </p:spPr>
      </p:pic>
      <p:sp>
        <p:nvSpPr>
          <p:cNvPr id="11" name="Shape 194"/>
          <p:cNvSpPr/>
          <p:nvPr/>
        </p:nvSpPr>
        <p:spPr>
          <a:xfrm>
            <a:off x="4617781" y="5105400"/>
            <a:ext cx="4102100" cy="558800"/>
          </a:xfrm>
          <a:prstGeom prst="rect">
            <a:avLst/>
          </a:prstGeom>
          <a:noFill/>
          <a:ln w="12700">
            <a:round/>
          </a:ln>
          <a:extLst>
            <a:ext uri="{C572A759-6A51-4108-AA02-DFA0A04FC94B}">
              <ma14:wrappingTextBoxFlag xmlns:ma14="http://schemas.microsoft.com/office/mac/drawingml/2011/main" val="1"/>
            </a:ext>
          </a:extLst>
        </p:spPr>
        <p:txBody>
          <a:bodyPr lIns="38100" tIns="38100" rIns="38100" bIns="38100">
            <a:normAutofit/>
          </a:bodyPr>
          <a:lstStyle>
            <a:lvl1pPr defTabSz="914400">
              <a:spcBef>
                <a:spcPts val="1400"/>
              </a:spcBef>
              <a:buClr>
                <a:srgbClr val="FFFFFF"/>
              </a:buClr>
              <a:defRPr sz="3000">
                <a:solidFill>
                  <a:srgbClr val="F1C9FE"/>
                </a:solidFill>
                <a:uFill>
                  <a:solidFill>
                    <a:srgbClr val="F1C9FE"/>
                  </a:solidFill>
                </a:uFill>
              </a:defRPr>
            </a:lvl1pPr>
          </a:lstStyle>
          <a:p>
            <a:pPr lvl="0">
              <a:defRPr sz="1800">
                <a:solidFill>
                  <a:srgbClr val="000000"/>
                </a:solidFill>
                <a:uFillTx/>
              </a:defRPr>
            </a:pPr>
            <a:r>
              <a:rPr sz="3000" dirty="0">
                <a:solidFill>
                  <a:schemeClr val="tx1"/>
                </a:solidFill>
                <a:uFill>
                  <a:solidFill>
                    <a:srgbClr val="F1C9FE"/>
                  </a:solidFill>
                </a:uFill>
              </a:rPr>
              <a:t>20 ~M8 to M8.5 events</a:t>
            </a:r>
          </a:p>
        </p:txBody>
      </p:sp>
      <p:sp>
        <p:nvSpPr>
          <p:cNvPr id="12" name="Shape 195"/>
          <p:cNvSpPr>
            <a:spLocks noGrp="1"/>
          </p:cNvSpPr>
          <p:nvPr>
            <p:ph type="body" idx="1"/>
          </p:nvPr>
        </p:nvSpPr>
        <p:spPr>
          <a:xfrm>
            <a:off x="1203837" y="5107305"/>
            <a:ext cx="2832100" cy="558800"/>
          </a:xfrm>
          <a:prstGeom prst="rect">
            <a:avLst/>
          </a:prstGeom>
          <a:noFill/>
          <a:ln>
            <a:round/>
          </a:ln>
          <a:effectLst/>
        </p:spPr>
        <p:txBody>
          <a:bodyPr lIns="38100" tIns="38100" rIns="38100" bIns="38100"/>
          <a:lstStyle>
            <a:lvl1pPr marL="0" marR="0" indent="0" defTabSz="914400">
              <a:spcBef>
                <a:spcPts val="1400"/>
              </a:spcBef>
              <a:buSzTx/>
              <a:buNone/>
              <a:defRPr sz="3000">
                <a:solidFill>
                  <a:srgbClr val="F1C9FE"/>
                </a:solidFill>
                <a:uFill>
                  <a:solidFill>
                    <a:srgbClr val="F1C9FE"/>
                  </a:solidFill>
                </a:uFill>
                <a:latin typeface="Helvetica"/>
                <a:ea typeface="Helvetica"/>
                <a:cs typeface="Helvetica"/>
                <a:sym typeface="Helvetica"/>
              </a:defRPr>
            </a:lvl1pPr>
          </a:lstStyle>
          <a:p>
            <a:pPr lvl="0">
              <a:defRPr sz="1800">
                <a:solidFill>
                  <a:srgbClr val="000000"/>
                </a:solidFill>
                <a:effectLst/>
                <a:uFillTx/>
              </a:defRPr>
            </a:pPr>
            <a:r>
              <a:rPr sz="3000" dirty="0">
                <a:solidFill>
                  <a:schemeClr val="tx1"/>
                </a:solidFill>
                <a:uFill>
                  <a:solidFill>
                    <a:srgbClr val="F1C9FE"/>
                  </a:solidFill>
                </a:uFill>
              </a:rPr>
              <a:t>20 ~M9 events</a:t>
            </a:r>
          </a:p>
        </p:txBody>
      </p:sp>
    </p:spTree>
    <p:extLst>
      <p:ext uri="{BB962C8B-B14F-4D97-AF65-F5344CB8AC3E}">
        <p14:creationId xmlns:p14="http://schemas.microsoft.com/office/powerpoint/2010/main" val="98800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a:ea typeface="Chalkboard"/>
        <a:cs typeface="Chalkboard"/>
      </a:majorFont>
      <a:minorFont>
        <a:latin typeface="Times"/>
        <a:ea typeface="Times"/>
        <a:cs typeface="Times"/>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3175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j-lt"/>
            <a:ea typeface="+mj-ea"/>
            <a:cs typeface="+mj-cs"/>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a:ea typeface="Chalkboard"/>
        <a:cs typeface="Chalkboard"/>
      </a:majorFont>
      <a:minorFont>
        <a:latin typeface="Times"/>
        <a:ea typeface="Times"/>
        <a:cs typeface="Times"/>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317500" rtl="0" fontAlgn="auto" latinLnBrk="1" hangingPunct="0">
          <a:lnSpc>
            <a:spcPct val="100000"/>
          </a:lnSpc>
          <a:spcBef>
            <a:spcPts val="0"/>
          </a:spcBef>
          <a:spcAft>
            <a:spcPts val="0"/>
          </a:spcAft>
          <a:buClrTx/>
          <a:buSzTx/>
          <a:buFontTx/>
          <a:buNone/>
          <a:tabLst/>
          <a:defRPr kumimoji="0" sz="28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j-lt"/>
            <a:ea typeface="+mj-ea"/>
            <a:cs typeface="+mj-cs"/>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6338</TotalTime>
  <Words>1705</Words>
  <Application>Microsoft Macintosh PowerPoint</Application>
  <PresentationFormat>On-screen Show (4:3)</PresentationFormat>
  <Paragraphs>306</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Chalkboard</vt:lpstr>
      <vt:lpstr>Building earthquake early warning for the west coast</vt:lpstr>
      <vt:lpstr>PowerPoint Presentation</vt:lpstr>
      <vt:lpstr>PowerPoint Presentation</vt:lpstr>
      <vt:lpstr>PowerPoint Presentation</vt:lpstr>
      <vt:lpstr>Event timeline</vt:lpstr>
      <vt:lpstr>3-fold way of EEW</vt:lpstr>
      <vt:lpstr>EEW considerations</vt:lpstr>
      <vt:lpstr>PowerPoint Presentation</vt:lpstr>
      <vt:lpstr>PowerPoint Presentation</vt:lpstr>
      <vt:lpstr>PowerPoint Presentation</vt:lpstr>
      <vt:lpstr>PowerPoint Presentation</vt:lpstr>
      <vt:lpstr>Approximate 50-year probabilities </vt:lpstr>
      <vt:lpstr>Cascadian EEW Capabilities</vt:lpstr>
      <vt:lpstr>Station Status</vt:lpstr>
      <vt:lpstr>PowerPoint Presentation</vt:lpstr>
      <vt:lpstr>PowerPoint Presentation</vt:lpstr>
      <vt:lpstr>Little tests of EEW system</vt:lpstr>
      <vt:lpstr>Magnitude, motions fed to ShakeMap</vt:lpstr>
      <vt:lpstr>Magnitude accuracy from Japan (typical) Brown, Allen, Hellweg, et al., Soil Dyn. and EQ Eng., 31, 2011</vt:lpstr>
      <vt:lpstr>PowerPoint Presentation</vt:lpstr>
      <vt:lpstr>PowerPoint Presentation</vt:lpstr>
      <vt:lpstr>3 more geodetic methods</vt:lpstr>
      <vt:lpstr>PowerPoint Presentation</vt:lpstr>
      <vt:lpstr>PowerPoint Presentation</vt:lpstr>
      <vt:lpstr>PowerPoint Presentation</vt:lpstr>
      <vt:lpstr>PowerPoint Presentation</vt:lpstr>
      <vt:lpstr>PNW ShakeAlert Testers</vt:lpstr>
      <vt:lpstr>PNW ShakeAlert Testers</vt:lpstr>
      <vt:lpstr>PowerPoint Presentation</vt:lpstr>
      <vt:lpstr>Practical issues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John</cp:lastModifiedBy>
  <cp:revision>165</cp:revision>
  <dcterms:modified xsi:type="dcterms:W3CDTF">2016-05-23T14:50:15Z</dcterms:modified>
</cp:coreProperties>
</file>