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2" r:id="rId4"/>
    <p:sldId id="258" r:id="rId5"/>
    <p:sldId id="260"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p:restoredTop sz="94601"/>
  </p:normalViewPr>
  <p:slideViewPr>
    <p:cSldViewPr snapToGrid="0" snapToObjects="1">
      <p:cViewPr>
        <p:scale>
          <a:sx n="108" d="100"/>
          <a:sy n="108" d="100"/>
        </p:scale>
        <p:origin x="224"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7CB3A-C45A-704D-9C0F-E6CDCCD047EE}" type="datetimeFigureOut">
              <a:rPr lang="en-US" smtClean="0"/>
              <a:t>5/22/16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F2303-E85A-AC40-B0BA-B2DCE88F44EC}" type="slidenum">
              <a:rPr lang="en-US" smtClean="0"/>
              <a:t>‹#›</a:t>
            </a:fld>
            <a:endParaRPr lang="en-US"/>
          </a:p>
        </p:txBody>
      </p:sp>
    </p:spTree>
    <p:extLst>
      <p:ext uri="{BB962C8B-B14F-4D97-AF65-F5344CB8AC3E}">
        <p14:creationId xmlns:p14="http://schemas.microsoft.com/office/powerpoint/2010/main" val="21982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Earthquake Information System. (EIS)</a:t>
            </a:r>
          </a:p>
          <a:p>
            <a:endParaRPr lang="en-US" baseline="0" dirty="0" smtClean="0"/>
          </a:p>
          <a:p>
            <a:pPr marL="228600" indent="-228600">
              <a:buAutoNum type="arabicParenR"/>
            </a:pPr>
            <a:r>
              <a:rPr lang="en-US" baseline="0" dirty="0" smtClean="0"/>
              <a:t>Holistic view of earthquake information </a:t>
            </a:r>
            <a:r>
              <a:rPr lang="en-US" baseline="0" smtClean="0"/>
              <a:t>systems.</a:t>
            </a:r>
            <a:endParaRPr lang="en-US" baseline="0" dirty="0" smtClean="0"/>
          </a:p>
          <a:p>
            <a:pPr marL="228600" indent="-228600">
              <a:buAutoNum type="arabicParenR"/>
            </a:pPr>
            <a:r>
              <a:rPr lang="en-US" baseline="0" dirty="0" smtClean="0"/>
              <a:t>What’s Next? Should be comprised of a combination of Aftershock probabilities &amp;NEIC Tectonic summaries. GNS New Zealand his done this well (</a:t>
            </a:r>
            <a:r>
              <a:rPr lang="en-US" baseline="0" dirty="0" err="1" smtClean="0"/>
              <a:t>Gerstenberger’s</a:t>
            </a:r>
            <a:r>
              <a:rPr lang="en-US" baseline="0" dirty="0" smtClean="0"/>
              <a:t> lead).</a:t>
            </a:r>
          </a:p>
          <a:p>
            <a:pPr marL="228600" indent="-228600">
              <a:buAutoNum type="arabicParenR"/>
            </a:pPr>
            <a:r>
              <a:rPr lang="en-US" baseline="0" dirty="0" smtClean="0"/>
              <a:t>For any event, not all products are either guaranteed, nor are they of equal importance or robustness. Some events (outside of CA will not have EEW; ShakeMap is less robust where fewer stations are available; OEF will be there for all aftershocks, but may not be useful for all mainshock (e.g., no foreshocks occurred before Napa event)</a:t>
            </a:r>
          </a:p>
          <a:p>
            <a:pPr marL="228600" indent="-228600">
              <a:buAutoNum type="arabicParenR"/>
            </a:pPr>
            <a:r>
              <a:rPr lang="en-US" baseline="0" dirty="0" smtClean="0"/>
              <a:t>Expectations are that the system works no matter what the event, but not all products are required for a successful response.</a:t>
            </a:r>
          </a:p>
        </p:txBody>
      </p:sp>
      <p:sp>
        <p:nvSpPr>
          <p:cNvPr id="4" name="Slide Number Placeholder 3"/>
          <p:cNvSpPr>
            <a:spLocks noGrp="1"/>
          </p:cNvSpPr>
          <p:nvPr>
            <p:ph type="sldNum" sz="quarter" idx="10"/>
          </p:nvPr>
        </p:nvSpPr>
        <p:spPr/>
        <p:txBody>
          <a:bodyPr/>
          <a:lstStyle/>
          <a:p>
            <a:fld id="{6565E1D2-BBC3-0644-B2EE-FF0FD4A5A41C}"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08761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7AEF1-66B0-FF44-9B0E-E2C2CC619DDD}" type="slidenum">
              <a:rPr lang="en-US"/>
              <a:pPr/>
              <a:t>4</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076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E4CCE2-89BD-414F-98DA-5FA100761FE2}" type="slidenum">
              <a:rPr lang="en-US"/>
              <a:pPr/>
              <a:t>5</a:t>
            </a:fld>
            <a:endParaRPr lang="en-US"/>
          </a:p>
        </p:txBody>
      </p:sp>
      <p:sp>
        <p:nvSpPr>
          <p:cNvPr id="1505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E540C9CA-5D40-44D1-A20A-6D01244E3D2B}" type="slidenum">
              <a:rPr lang="en-US" sz="1200">
                <a:latin typeface="Times New Roman" pitchFamily="1" charset="0"/>
              </a:rPr>
              <a:pPr algn="r" eaLnBrk="1" hangingPunct="1"/>
              <a:t>5</a:t>
            </a:fld>
            <a:endParaRPr lang="en-US" sz="1200">
              <a:latin typeface="Times New Roman" pitchFamily="1" charset="0"/>
            </a:endParaRPr>
          </a:p>
        </p:txBody>
      </p:sp>
      <p:sp>
        <p:nvSpPr>
          <p:cNvPr id="150531" name="Rectangle 1026"/>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50532"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Special</a:t>
            </a:r>
            <a:r>
              <a:rPr lang="en-US" baseline="0" dirty="0" smtClean="0"/>
              <a:t> types of water-saturated sediments lose their strength when shaken, in a process called liquefaction. During shaking pressures may build within buried liquefied sediments causing them to erupt onto the surface, creating features called ‘sand blows’ like those shown in this photo after the 2001 Nisqually Washington earthquake.  When sediments liquefy beneath buildings and other structures, severe settling may occur. Photo from the Washington Department of Natural Resources.</a:t>
            </a:r>
            <a:endParaRPr lang="en-US" dirty="0" smtClean="0"/>
          </a:p>
        </p:txBody>
      </p:sp>
    </p:spTree>
    <p:extLst>
      <p:ext uri="{BB962C8B-B14F-4D97-AF65-F5344CB8AC3E}">
        <p14:creationId xmlns:p14="http://schemas.microsoft.com/office/powerpoint/2010/main" val="120048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11328-905F-274F-9D43-9A3EF5662F26}" type="datetimeFigureOut">
              <a:rPr lang="en-US" smtClean="0"/>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7140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11328-905F-274F-9D43-9A3EF5662F26}" type="datetimeFigureOut">
              <a:rPr lang="en-US" smtClean="0"/>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93938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11328-905F-274F-9D43-9A3EF5662F26}" type="datetimeFigureOut">
              <a:rPr lang="en-US" smtClean="0"/>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204559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778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11328-905F-274F-9D43-9A3EF5662F26}" type="datetimeFigureOut">
              <a:rPr lang="en-US" smtClean="0"/>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54272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11328-905F-274F-9D43-9A3EF5662F26}" type="datetimeFigureOut">
              <a:rPr lang="en-US" smtClean="0"/>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125962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11328-905F-274F-9D43-9A3EF5662F26}" type="datetimeFigureOut">
              <a:rPr lang="en-US" smtClean="0"/>
              <a:t>5/22/16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59919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11328-905F-274F-9D43-9A3EF5662F26}" type="datetimeFigureOut">
              <a:rPr lang="en-US" smtClean="0"/>
              <a:t>5/22/16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113495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11328-905F-274F-9D43-9A3EF5662F26}" type="datetimeFigureOut">
              <a:rPr lang="en-US" smtClean="0"/>
              <a:t>5/22/16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125970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11328-905F-274F-9D43-9A3EF5662F26}" type="datetimeFigureOut">
              <a:rPr lang="en-US" smtClean="0"/>
              <a:t>5/22/16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198155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11328-905F-274F-9D43-9A3EF5662F26}" type="datetimeFigureOut">
              <a:rPr lang="en-US" smtClean="0"/>
              <a:t>5/22/16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81613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11328-905F-274F-9D43-9A3EF5662F26}" type="datetimeFigureOut">
              <a:rPr lang="en-US" smtClean="0"/>
              <a:t>5/22/16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C5003-D959-2046-B421-B79789E0FAC9}" type="slidenum">
              <a:rPr lang="en-US" smtClean="0"/>
              <a:t>‹#›</a:t>
            </a:fld>
            <a:endParaRPr lang="en-US"/>
          </a:p>
        </p:txBody>
      </p:sp>
    </p:spTree>
    <p:extLst>
      <p:ext uri="{BB962C8B-B14F-4D97-AF65-F5344CB8AC3E}">
        <p14:creationId xmlns:p14="http://schemas.microsoft.com/office/powerpoint/2010/main" val="7918662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11328-905F-274F-9D43-9A3EF5662F26}" type="datetimeFigureOut">
              <a:rPr lang="en-US" smtClean="0"/>
              <a:t>5/22/16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C5003-D959-2046-B421-B79789E0FAC9}" type="slidenum">
              <a:rPr lang="en-US" smtClean="0"/>
              <a:t>‹#›</a:t>
            </a:fld>
            <a:endParaRPr lang="en-US"/>
          </a:p>
        </p:txBody>
      </p:sp>
    </p:spTree>
    <p:extLst>
      <p:ext uri="{BB962C8B-B14F-4D97-AF65-F5344CB8AC3E}">
        <p14:creationId xmlns:p14="http://schemas.microsoft.com/office/powerpoint/2010/main" val="132565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emf"/><Relationship Id="rId7" Type="http://schemas.openxmlformats.org/officeDocument/2006/relationships/hyperlink" Target="file:///localhost/Users/dwald/movie.gif" TargetMode="External"/><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5.jp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0087" y="192356"/>
            <a:ext cx="4195144" cy="2415801"/>
          </a:xfrm>
          <a:prstGeom prst="rect">
            <a:avLst/>
          </a:prstGeom>
        </p:spPr>
      </p:pic>
      <p:sp>
        <p:nvSpPr>
          <p:cNvPr id="5" name="TextBox 4"/>
          <p:cNvSpPr txBox="1"/>
          <p:nvPr/>
        </p:nvSpPr>
        <p:spPr>
          <a:xfrm>
            <a:off x="486889" y="3063834"/>
            <a:ext cx="11467605" cy="2308324"/>
          </a:xfrm>
          <a:prstGeom prst="rect">
            <a:avLst/>
          </a:prstGeom>
          <a:noFill/>
        </p:spPr>
        <p:txBody>
          <a:bodyPr wrap="square" rtlCol="0">
            <a:spAutoFit/>
          </a:bodyPr>
          <a:lstStyle/>
          <a:p>
            <a:r>
              <a:rPr lang="en-US" sz="2400" b="1" dirty="0"/>
              <a:t>June 7-10, 2016</a:t>
            </a:r>
            <a:r>
              <a:rPr lang="en-US" sz="2400" dirty="0"/>
              <a:t> Emergency Operations and Coordination Centers (EOC/ECCs) at all levels of government and the private sector will activate to conduct a simulated field response operation within their jurisdictions and with neighboring communities, state EOCs, FEMA, and major military commands</a:t>
            </a:r>
            <a:r>
              <a:rPr lang="en-US" sz="2400" dirty="0" smtClean="0"/>
              <a:t>. </a:t>
            </a:r>
          </a:p>
          <a:p>
            <a:endParaRPr lang="en-US" sz="2400" dirty="0"/>
          </a:p>
          <a:p>
            <a:r>
              <a:rPr lang="en-US" sz="2400" dirty="0" smtClean="0"/>
              <a:t>See https://</a:t>
            </a:r>
            <a:r>
              <a:rPr lang="en-US" sz="2400" dirty="0" err="1" smtClean="0"/>
              <a:t>www.fema.gov</a:t>
            </a:r>
            <a:r>
              <a:rPr lang="en-US" sz="2400" dirty="0" smtClean="0"/>
              <a:t>/cascadia-rising-2016</a:t>
            </a:r>
            <a:endParaRPr lang="en-US" sz="2400" dirty="0"/>
          </a:p>
        </p:txBody>
      </p:sp>
    </p:spTree>
    <p:extLst>
      <p:ext uri="{BB962C8B-B14F-4D97-AF65-F5344CB8AC3E}">
        <p14:creationId xmlns:p14="http://schemas.microsoft.com/office/powerpoint/2010/main" val="175237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6246" y="2715325"/>
            <a:ext cx="4546600" cy="1938992"/>
          </a:xfrm>
          <a:prstGeom prst="rect">
            <a:avLst/>
          </a:prstGeom>
        </p:spPr>
        <p:txBody>
          <a:bodyPr wrap="square">
            <a:spAutoFit/>
          </a:bodyPr>
          <a:lstStyle/>
          <a:p>
            <a:r>
              <a:rPr lang="en-US" sz="2000" i="1" dirty="0" smtClean="0">
                <a:latin typeface="Arial" charset="0"/>
                <a:ea typeface="Arial" charset="0"/>
                <a:cs typeface="Arial" charset="0"/>
              </a:rPr>
              <a:t>“The </a:t>
            </a:r>
            <a:r>
              <a:rPr lang="en-US" sz="2000" i="1" dirty="0">
                <a:latin typeface="Arial" charset="0"/>
                <a:ea typeface="Arial" charset="0"/>
                <a:cs typeface="Arial" charset="0"/>
              </a:rPr>
              <a:t>narrative for this Cascadia Rising </a:t>
            </a:r>
            <a:r>
              <a:rPr lang="en-US" sz="2000" i="1" dirty="0">
                <a:solidFill>
                  <a:srgbClr val="FF0000"/>
                </a:solidFill>
                <a:latin typeface="Arial" charset="0"/>
                <a:ea typeface="Arial" charset="0"/>
                <a:cs typeface="Arial" charset="0"/>
              </a:rPr>
              <a:t>exercise</a:t>
            </a:r>
            <a:r>
              <a:rPr lang="en-US" sz="2000" i="1" dirty="0">
                <a:latin typeface="Arial" charset="0"/>
                <a:ea typeface="Arial" charset="0"/>
                <a:cs typeface="Arial" charset="0"/>
              </a:rPr>
              <a:t> relies upon the 90th percentile damage – the damage state with only a 10 percent estimated chance of being exceeded. By using a</a:t>
            </a:r>
            <a:r>
              <a:rPr lang="en-US" sz="2000" i="1" dirty="0">
                <a:solidFill>
                  <a:srgbClr val="FF0000"/>
                </a:solidFill>
                <a:latin typeface="Arial" charset="0"/>
                <a:ea typeface="Arial" charset="0"/>
                <a:cs typeface="Arial" charset="0"/>
              </a:rPr>
              <a:t> worst case scenario </a:t>
            </a:r>
            <a:r>
              <a:rPr lang="en-US" sz="2000" i="1" dirty="0">
                <a:solidFill>
                  <a:srgbClr val="000000"/>
                </a:solidFill>
                <a:latin typeface="Arial" charset="0"/>
                <a:ea typeface="Arial" charset="0"/>
                <a:cs typeface="Arial" charset="0"/>
              </a:rPr>
              <a:t>model</a:t>
            </a:r>
            <a:r>
              <a:rPr lang="en-US" sz="2000" i="1" dirty="0">
                <a:latin typeface="Arial" charset="0"/>
                <a:ea typeface="Arial" charset="0"/>
                <a:cs typeface="Arial" charset="0"/>
              </a:rPr>
              <a:t>, …</a:t>
            </a:r>
          </a:p>
        </p:txBody>
      </p:sp>
      <p:sp>
        <p:nvSpPr>
          <p:cNvPr id="5" name="TextBox 4"/>
          <p:cNvSpPr txBox="1"/>
          <p:nvPr/>
        </p:nvSpPr>
        <p:spPr>
          <a:xfrm>
            <a:off x="509249" y="214127"/>
            <a:ext cx="11103429" cy="1323439"/>
          </a:xfrm>
          <a:prstGeom prst="rect">
            <a:avLst/>
          </a:prstGeom>
          <a:noFill/>
        </p:spPr>
        <p:txBody>
          <a:bodyPr wrap="square" rtlCol="0">
            <a:spAutoFit/>
          </a:bodyPr>
          <a:lstStyle/>
          <a:p>
            <a:r>
              <a:rPr lang="en-US" sz="4000" dirty="0" smtClean="0">
                <a:solidFill>
                  <a:srgbClr val="FF0000"/>
                </a:solidFill>
                <a:effectLst>
                  <a:outerShdw blurRad="50800" dist="50800" dir="5400000" algn="ctr" rotWithShape="0">
                    <a:schemeClr val="tx1"/>
                  </a:outerShdw>
                </a:effectLst>
              </a:rPr>
              <a:t>Exercise </a:t>
            </a:r>
            <a:r>
              <a:rPr lang="en-US" sz="4000" dirty="0">
                <a:solidFill>
                  <a:srgbClr val="FF0000"/>
                </a:solidFill>
                <a:effectLst>
                  <a:outerShdw blurRad="50800" dist="50800" dir="5400000" algn="ctr" rotWithShape="0">
                    <a:schemeClr val="tx1"/>
                  </a:outerShdw>
                </a:effectLst>
              </a:rPr>
              <a:t>s</a:t>
            </a:r>
            <a:r>
              <a:rPr lang="en-US" sz="4000" dirty="0" smtClean="0">
                <a:solidFill>
                  <a:srgbClr val="FF0000"/>
                </a:solidFill>
                <a:effectLst>
                  <a:outerShdw blurRad="50800" dist="50800" dir="5400000" algn="ctr" rotWithShape="0">
                    <a:schemeClr val="tx1"/>
                  </a:outerShdw>
                </a:effectLst>
              </a:rPr>
              <a:t>cenario built on info gathered &amp; compiled by the PNSN.  </a:t>
            </a:r>
            <a:endParaRPr lang="en-US" sz="4000" dirty="0">
              <a:solidFill>
                <a:srgbClr val="FF0000"/>
              </a:solidFill>
              <a:effectLst>
                <a:outerShdw blurRad="50800" dist="50800" dir="5400000" algn="ctr" rotWithShape="0">
                  <a:schemeClr val="tx1"/>
                </a:outerShdw>
              </a:effectLst>
            </a:endParaRPr>
          </a:p>
        </p:txBody>
      </p:sp>
      <p:pic>
        <p:nvPicPr>
          <p:cNvPr id="2" name="Picture 1"/>
          <p:cNvPicPr>
            <a:picLocks noChangeAspect="1"/>
          </p:cNvPicPr>
          <p:nvPr/>
        </p:nvPicPr>
        <p:blipFill>
          <a:blip r:embed="rId2"/>
          <a:stretch>
            <a:fillRect/>
          </a:stretch>
        </p:blipFill>
        <p:spPr>
          <a:xfrm>
            <a:off x="6222030" y="2199285"/>
            <a:ext cx="4195144" cy="2415801"/>
          </a:xfrm>
          <a:prstGeom prst="rect">
            <a:avLst/>
          </a:prstGeom>
        </p:spPr>
      </p:pic>
      <p:sp>
        <p:nvSpPr>
          <p:cNvPr id="3" name="TextBox 2"/>
          <p:cNvSpPr txBox="1"/>
          <p:nvPr/>
        </p:nvSpPr>
        <p:spPr>
          <a:xfrm>
            <a:off x="1646247" y="4615085"/>
            <a:ext cx="8829435" cy="1323439"/>
          </a:xfrm>
          <a:prstGeom prst="rect">
            <a:avLst/>
          </a:prstGeom>
          <a:noFill/>
        </p:spPr>
        <p:txBody>
          <a:bodyPr wrap="square" rtlCol="0">
            <a:spAutoFit/>
          </a:bodyPr>
          <a:lstStyle/>
          <a:p>
            <a:r>
              <a:rPr lang="en-US" sz="2000" i="1" dirty="0">
                <a:latin typeface="Arial" charset="0"/>
                <a:ea typeface="Arial" charset="0"/>
                <a:cs typeface="Arial" charset="0"/>
              </a:rPr>
              <a:t>The number of </a:t>
            </a:r>
            <a:r>
              <a:rPr lang="en-US" sz="2000" i="1" u="sng" dirty="0">
                <a:latin typeface="Arial" charset="0"/>
                <a:ea typeface="Arial" charset="0"/>
                <a:cs typeface="Arial" charset="0"/>
              </a:rPr>
              <a:t>deaths could exceed 10,000</a:t>
            </a:r>
            <a:r>
              <a:rPr lang="en-US" sz="2000" i="1" dirty="0">
                <a:latin typeface="Arial" charset="0"/>
                <a:ea typeface="Arial" charset="0"/>
                <a:cs typeface="Arial" charset="0"/>
              </a:rPr>
              <a:t>, and more than 30,000 people could be injured. The economic impacts could also be significant. For Washington and Oregon, the direct </a:t>
            </a:r>
            <a:r>
              <a:rPr lang="en-US" sz="2000" i="1" u="sng" dirty="0">
                <a:latin typeface="Arial" charset="0"/>
                <a:ea typeface="Arial" charset="0"/>
                <a:cs typeface="Arial" charset="0"/>
              </a:rPr>
              <a:t>economic losses have been estimated at upward of $81 billion</a:t>
            </a:r>
            <a:r>
              <a:rPr lang="en-US" sz="2000" i="1" dirty="0" smtClean="0">
                <a:latin typeface="Arial" charset="0"/>
                <a:ea typeface="Arial" charset="0"/>
                <a:cs typeface="Arial" charset="0"/>
              </a:rPr>
              <a:t>.” </a:t>
            </a:r>
            <a:endParaRPr lang="en-US" sz="2000" i="1" dirty="0">
              <a:latin typeface="Arial" charset="0"/>
              <a:ea typeface="Arial" charset="0"/>
              <a:cs typeface="Arial" charset="0"/>
            </a:endParaRPr>
          </a:p>
        </p:txBody>
      </p:sp>
    </p:spTree>
    <p:extLst>
      <p:ext uri="{BB962C8B-B14F-4D97-AF65-F5344CB8AC3E}">
        <p14:creationId xmlns:p14="http://schemas.microsoft.com/office/powerpoint/2010/main" val="52513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64687" y="-2854"/>
            <a:ext cx="11374589" cy="1200329"/>
          </a:xfrm>
          <a:prstGeom prst="rect">
            <a:avLst/>
          </a:prstGeom>
          <a:noFill/>
        </p:spPr>
        <p:txBody>
          <a:bodyPr wrap="none" rtlCol="0">
            <a:spAutoFit/>
          </a:bodyPr>
          <a:lstStyle/>
          <a:p>
            <a:r>
              <a:rPr lang="en-US" sz="3600" dirty="0" smtClean="0">
                <a:solidFill>
                  <a:srgbClr val="FF0000"/>
                </a:solidFill>
                <a:effectLst>
                  <a:outerShdw blurRad="50800" dist="38100" dir="2700000" algn="tl" rotWithShape="0">
                    <a:srgbClr val="000000">
                      <a:alpha val="43000"/>
                    </a:srgbClr>
                  </a:outerShdw>
                </a:effectLst>
              </a:rPr>
              <a:t>Opportunity for E&amp;O: Webinars &amp; Seminars, featuring PNSN</a:t>
            </a:r>
          </a:p>
          <a:p>
            <a:r>
              <a:rPr lang="en-US" sz="3600" dirty="0" err="1" smtClean="0">
                <a:solidFill>
                  <a:srgbClr val="FF0000"/>
                </a:solidFill>
                <a:effectLst>
                  <a:outerShdw blurRad="50800" dist="38100" dir="2700000" algn="tl" rotWithShape="0">
                    <a:srgbClr val="000000">
                      <a:alpha val="43000"/>
                    </a:srgbClr>
                  </a:outerShdw>
                </a:effectLst>
              </a:rPr>
              <a:t>Realtime</a:t>
            </a:r>
            <a:r>
              <a:rPr lang="en-US" sz="3600" dirty="0" smtClean="0">
                <a:solidFill>
                  <a:srgbClr val="FF0000"/>
                </a:solidFill>
                <a:effectLst>
                  <a:outerShdw blurRad="50800" dist="38100" dir="2700000" algn="tl" rotWithShape="0">
                    <a:srgbClr val="000000">
                      <a:alpha val="43000"/>
                    </a:srgbClr>
                  </a:outerShdw>
                </a:effectLst>
              </a:rPr>
              <a:t> </a:t>
            </a:r>
            <a:r>
              <a:rPr lang="en-US" sz="3600" dirty="0">
                <a:solidFill>
                  <a:srgbClr val="FF0000"/>
                </a:solidFill>
                <a:effectLst>
                  <a:outerShdw blurRad="50800" dist="38100" dir="2700000" algn="tl" rotWithShape="0">
                    <a:srgbClr val="000000">
                      <a:alpha val="43000"/>
                    </a:srgbClr>
                  </a:outerShdw>
                </a:effectLst>
              </a:rPr>
              <a:t>Earthquake Products</a:t>
            </a:r>
            <a:endParaRPr lang="en-US" sz="3600" dirty="0">
              <a:solidFill>
                <a:srgbClr val="FF0000"/>
              </a:solidFill>
              <a:effectLst>
                <a:outerShdw blurRad="50800" dist="38100" dir="2700000" algn="tl" rotWithShape="0">
                  <a:srgbClr val="000000">
                    <a:alpha val="43000"/>
                  </a:srgbClr>
                </a:outerShdw>
              </a:effectLst>
            </a:endParaRPr>
          </a:p>
        </p:txBody>
      </p:sp>
      <p:grpSp>
        <p:nvGrpSpPr>
          <p:cNvPr id="5" name="Group 4"/>
          <p:cNvGrpSpPr/>
          <p:nvPr/>
        </p:nvGrpSpPr>
        <p:grpSpPr>
          <a:xfrm>
            <a:off x="1994480" y="1197475"/>
            <a:ext cx="7715002" cy="5561633"/>
            <a:chOff x="1524001" y="520570"/>
            <a:chExt cx="9143999" cy="6466102"/>
          </a:xfrm>
        </p:grpSpPr>
        <p:sp>
          <p:nvSpPr>
            <p:cNvPr id="47" name="Rectangle 46"/>
            <p:cNvSpPr/>
            <p:nvPr/>
          </p:nvSpPr>
          <p:spPr>
            <a:xfrm>
              <a:off x="4989942" y="601134"/>
              <a:ext cx="5678058" cy="625686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p:cNvSpPr/>
            <p:nvPr/>
          </p:nvSpPr>
          <p:spPr>
            <a:xfrm>
              <a:off x="3660678" y="601134"/>
              <a:ext cx="1331394" cy="625686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524001" y="601134"/>
              <a:ext cx="2136677" cy="625686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a:grpSpLocks noChangeAspect="1"/>
            </p:cNvGrpSpPr>
            <p:nvPr/>
          </p:nvGrpSpPr>
          <p:grpSpPr>
            <a:xfrm>
              <a:off x="8020966" y="2612780"/>
              <a:ext cx="1220819" cy="1463040"/>
              <a:chOff x="4635497" y="161144"/>
              <a:chExt cx="4300316" cy="5565114"/>
            </a:xfrm>
          </p:grpSpPr>
          <p:pic>
            <p:nvPicPr>
              <p:cNvPr id="18" name="Picture 17" descr="onepager[4].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5497" y="161144"/>
                <a:ext cx="4300316" cy="5565114"/>
              </a:xfrm>
              <a:prstGeom prst="roundRect">
                <a:avLst/>
              </a:prstGeom>
            </p:spPr>
            <p:style>
              <a:lnRef idx="2">
                <a:schemeClr val="dk1"/>
              </a:lnRef>
              <a:fillRef idx="1">
                <a:schemeClr val="lt1"/>
              </a:fillRef>
              <a:effectRef idx="0">
                <a:schemeClr val="dk1"/>
              </a:effectRef>
              <a:fontRef idx="minor">
                <a:schemeClr val="dk1"/>
              </a:fontRef>
            </p:style>
          </p:pic>
          <p:pic>
            <p:nvPicPr>
              <p:cNvPr id="19" name="Picture 18" descr="Screen shot 2011-08-24 at 10.42.26 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8259" y="599288"/>
                <a:ext cx="525743" cy="229694"/>
              </a:xfrm>
              <a:prstGeom prst="rect">
                <a:avLst/>
              </a:prstGeom>
            </p:spPr>
          </p:pic>
        </p:grpSp>
        <p:pic>
          <p:nvPicPr>
            <p:cNvPr id="23" name="Picture 22" descr="Screen shot 2013-11-12 at 12.59.39 P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52672" y="4899666"/>
              <a:ext cx="1215572" cy="1463040"/>
            </a:xfrm>
            <a:prstGeom prst="roundRect">
              <a:avLst/>
            </a:prstGeom>
          </p:spPr>
          <p:style>
            <a:lnRef idx="2">
              <a:schemeClr val="dk1"/>
            </a:lnRef>
            <a:fillRef idx="1">
              <a:schemeClr val="lt1"/>
            </a:fillRef>
            <a:effectRef idx="0">
              <a:schemeClr val="dk1"/>
            </a:effectRef>
            <a:fontRef idx="minor">
              <a:schemeClr val="dk1"/>
            </a:fontRef>
          </p:style>
        </p:pic>
        <p:sp>
          <p:nvSpPr>
            <p:cNvPr id="22" name="TextBox 21"/>
            <p:cNvSpPr txBox="1">
              <a:spLocks noChangeAspect="1"/>
            </p:cNvSpPr>
            <p:nvPr/>
          </p:nvSpPr>
          <p:spPr>
            <a:xfrm>
              <a:off x="8771364" y="4509458"/>
              <a:ext cx="1351335" cy="353786"/>
            </a:xfrm>
            <a:prstGeom prst="rect">
              <a:avLst/>
            </a:prstGeom>
            <a:solidFill>
              <a:srgbClr val="000000"/>
            </a:solidFill>
          </p:spPr>
          <p:txBody>
            <a:bodyPr wrap="none" lIns="91283" tIns="45642" rIns="91283" bIns="45642" rtlCol="0">
              <a:spAutoFit/>
            </a:bodyPr>
            <a:lstStyle/>
            <a:p>
              <a:pPr marL="0" lvl="1" defTabSz="456419"/>
              <a:r>
                <a:rPr lang="en-US" sz="1700" dirty="0">
                  <a:solidFill>
                    <a:srgbClr val="FFFFFF"/>
                  </a:solidFill>
                  <a:latin typeface="Verdana" charset="0"/>
                  <a:cs typeface="Verdana" charset="0"/>
                  <a:sym typeface="Verdana" charset="0"/>
                </a:rPr>
                <a:t>ShakeCast</a:t>
              </a:r>
              <a:endParaRPr lang="en-US" sz="1700" dirty="0">
                <a:solidFill>
                  <a:srgbClr val="FFFFFF"/>
                </a:solidFill>
                <a:latin typeface="Verdana" charset="0"/>
                <a:ea typeface="ヒラギノ角ゴ ProN W6" charset="0"/>
                <a:cs typeface="ヒラギノ角ゴ ProN W6" charset="0"/>
                <a:sym typeface="Verdana" charset="0"/>
              </a:endParaRPr>
            </a:p>
          </p:txBody>
        </p:sp>
        <p:pic>
          <p:nvPicPr>
            <p:cNvPr id="16" name="Picture 1" descr="ShakeMap.V6.pdf"/>
            <p:cNvPicPr>
              <a:picLocks noChangeAspect="1"/>
            </p:cNvPicPr>
            <p:nvPr/>
          </p:nvPicPr>
          <p:blipFill rotWithShape="1">
            <a:blip r:embed="rId6" cstate="email">
              <a:extLst>
                <a:ext uri="{28A0092B-C50C-407E-A947-70E740481C1C}">
                  <a14:useLocalDpi xmlns:a14="http://schemas.microsoft.com/office/drawing/2010/main"/>
                </a:ext>
              </a:extLst>
            </a:blip>
            <a:srcRect l="5990" t="13554" r="5826" b="2344"/>
            <a:stretch/>
          </p:blipFill>
          <p:spPr bwMode="auto">
            <a:xfrm>
              <a:off x="6645962" y="2612780"/>
              <a:ext cx="1194646" cy="1463040"/>
            </a:xfrm>
            <a:prstGeom prst="roundRect">
              <a:avLst/>
            </a:prstGeom>
            <a:ln/>
            <a:extLst/>
          </p:spPr>
          <p:style>
            <a:lnRef idx="2">
              <a:schemeClr val="dk1"/>
            </a:lnRef>
            <a:fillRef idx="1">
              <a:schemeClr val="lt1"/>
            </a:fillRef>
            <a:effectRef idx="0">
              <a:schemeClr val="dk1"/>
            </a:effectRef>
            <a:fontRef idx="minor">
              <a:schemeClr val="dk1"/>
            </a:fontRef>
          </p:style>
        </p:pic>
        <p:sp>
          <p:nvSpPr>
            <p:cNvPr id="24" name="TextBox 23"/>
            <p:cNvSpPr txBox="1">
              <a:spLocks noChangeAspect="1"/>
            </p:cNvSpPr>
            <p:nvPr/>
          </p:nvSpPr>
          <p:spPr>
            <a:xfrm>
              <a:off x="6529827" y="2075326"/>
              <a:ext cx="1443912" cy="3691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283" tIns="45642" rIns="91283" bIns="45642" rtlCol="0">
              <a:spAutoFit/>
            </a:bodyPr>
            <a:lstStyle/>
            <a:p>
              <a:pPr marL="0" lvl="1" defTabSz="456419"/>
              <a:r>
                <a:rPr lang="en-US" dirty="0">
                  <a:solidFill>
                    <a:srgbClr val="FFFFFF"/>
                  </a:solidFill>
                  <a:latin typeface="Verdana" charset="0"/>
                  <a:ea typeface="ＭＳ Ｐゴシック" charset="0"/>
                  <a:cs typeface="Verdana" charset="0"/>
                  <a:sym typeface="Verdana" charset="0"/>
                </a:rPr>
                <a:t>ShakeMap</a:t>
              </a:r>
              <a:endParaRPr lang="en-US" dirty="0">
                <a:solidFill>
                  <a:srgbClr val="FFFFFF"/>
                </a:solidFill>
                <a:latin typeface="Verdana" charset="0"/>
                <a:ea typeface="ヒラギノ角ゴ ProN W6" charset="0"/>
                <a:cs typeface="ヒラギノ角ゴ ProN W6" charset="0"/>
                <a:sym typeface="Verdana" charset="0"/>
              </a:endParaRPr>
            </a:p>
          </p:txBody>
        </p:sp>
        <p:grpSp>
          <p:nvGrpSpPr>
            <p:cNvPr id="4" name="Group 3"/>
            <p:cNvGrpSpPr/>
            <p:nvPr/>
          </p:nvGrpSpPr>
          <p:grpSpPr>
            <a:xfrm>
              <a:off x="7589063" y="4522274"/>
              <a:ext cx="1152494" cy="1840432"/>
              <a:chOff x="251087" y="2754918"/>
              <a:chExt cx="1152494" cy="1840432"/>
            </a:xfrm>
          </p:grpSpPr>
          <p:pic>
            <p:nvPicPr>
              <p:cNvPr id="11" name="Picture 10" descr="Screen shot 2011-09-23 at 8.27.57 AM.png">
                <a:hlinkClick r:id="rId7" action="ppaction://hlinkfile"/>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51087" y="3132310"/>
                <a:ext cx="1152494" cy="1463040"/>
              </a:xfrm>
              <a:prstGeom prst="roundRect">
                <a:avLst/>
              </a:prstGeom>
            </p:spPr>
            <p:style>
              <a:lnRef idx="2">
                <a:schemeClr val="dk1"/>
              </a:lnRef>
              <a:fillRef idx="1">
                <a:schemeClr val="lt1"/>
              </a:fillRef>
              <a:effectRef idx="0">
                <a:schemeClr val="dk1"/>
              </a:effectRef>
              <a:fontRef idx="minor">
                <a:schemeClr val="dk1"/>
              </a:fontRef>
            </p:style>
          </p:pic>
          <p:sp>
            <p:nvSpPr>
              <p:cNvPr id="25" name="TextBox 24"/>
              <p:cNvSpPr txBox="1">
                <a:spLocks noChangeAspect="1"/>
              </p:cNvSpPr>
              <p:nvPr/>
            </p:nvSpPr>
            <p:spPr>
              <a:xfrm>
                <a:off x="364027" y="2754918"/>
                <a:ext cx="820278" cy="3537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283" tIns="45642" rIns="91283" bIns="45642" rtlCol="0">
                <a:spAutoFit/>
              </a:bodyPr>
              <a:lstStyle/>
              <a:p>
                <a:pPr marL="0" lvl="1" defTabSz="456419"/>
                <a:r>
                  <a:rPr lang="en-US" altLang="ja-JP" sz="1700" dirty="0">
                    <a:solidFill>
                      <a:srgbClr val="FFFFFF"/>
                    </a:solidFill>
                    <a:latin typeface="Verdana" charset="0"/>
                    <a:ea typeface="ＭＳ Ｐゴシック" charset="0"/>
                    <a:cs typeface="Verdana" charset="0"/>
                    <a:sym typeface="Verdana" charset="0"/>
                  </a:rPr>
                  <a:t>DYFI?</a:t>
                </a:r>
                <a:endParaRPr lang="en-US" sz="1700" dirty="0">
                  <a:solidFill>
                    <a:srgbClr val="FFFFFF"/>
                  </a:solidFill>
                  <a:latin typeface="Verdana" charset="0"/>
                  <a:ea typeface="ヒラギノ角ゴ ProN W6" charset="0"/>
                  <a:cs typeface="ヒラギノ角ゴ ProN W6" charset="0"/>
                  <a:sym typeface="Verdana" charset="0"/>
                </a:endParaRPr>
              </a:p>
            </p:txBody>
          </p:sp>
        </p:grpSp>
        <p:sp>
          <p:nvSpPr>
            <p:cNvPr id="27" name="TextBox 26"/>
            <p:cNvSpPr txBox="1">
              <a:spLocks noChangeAspect="1"/>
            </p:cNvSpPr>
            <p:nvPr/>
          </p:nvSpPr>
          <p:spPr>
            <a:xfrm>
              <a:off x="3706142" y="1499595"/>
              <a:ext cx="1220003" cy="9231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283" tIns="45642" rIns="91283" bIns="45642" rtlCol="0">
              <a:spAutoFit/>
            </a:bodyPr>
            <a:lstStyle/>
            <a:p>
              <a:pPr marL="0" lvl="1" algn="ctr" defTabSz="456419"/>
              <a:r>
                <a:rPr lang="en-US" dirty="0">
                  <a:solidFill>
                    <a:srgbClr val="FFFFFF"/>
                  </a:solidFill>
                  <a:latin typeface="Verdana" charset="0"/>
                  <a:ea typeface="ＭＳ Ｐゴシック" charset="0"/>
                  <a:cs typeface="Verdana" charset="0"/>
                  <a:sym typeface="Verdana" charset="0"/>
                </a:rPr>
                <a:t>EEW</a:t>
              </a:r>
            </a:p>
            <a:p>
              <a:pPr marL="0" lvl="1" algn="ctr" defTabSz="456419"/>
              <a:r>
                <a:rPr lang="en-US" sz="1200" dirty="0">
                  <a:solidFill>
                    <a:srgbClr val="FFFFFF"/>
                  </a:solidFill>
                  <a:latin typeface="Verdana" charset="0"/>
                  <a:ea typeface="ＭＳ Ｐゴシック" charset="0"/>
                  <a:cs typeface="Verdana" charset="0"/>
                  <a:sym typeface="Verdana" charset="0"/>
                </a:rPr>
                <a:t>(Earthquake Early Warning)</a:t>
              </a:r>
              <a:endParaRPr lang="en-US" sz="1200" dirty="0">
                <a:solidFill>
                  <a:srgbClr val="FFFFFF"/>
                </a:solidFill>
                <a:latin typeface="Verdana" charset="0"/>
                <a:ea typeface="ヒラギノ角ゴ ProN W6" charset="0"/>
                <a:cs typeface="ヒラギノ角ゴ ProN W6" charset="0"/>
                <a:sym typeface="Verdana" charset="0"/>
              </a:endParaRPr>
            </a:p>
          </p:txBody>
        </p:sp>
        <p:pic>
          <p:nvPicPr>
            <p:cNvPr id="29" name="Picture 28" descr="Screen Shot 2015-03-14 at 5.14.35 P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94184" y="2620545"/>
              <a:ext cx="1256410" cy="1465729"/>
            </a:xfrm>
            <a:prstGeom prst="roundRect">
              <a:avLst/>
            </a:prstGeom>
          </p:spPr>
        </p:pic>
        <p:sp>
          <p:nvSpPr>
            <p:cNvPr id="33" name="Notched Right Arrow 32"/>
            <p:cNvSpPr/>
            <p:nvPr/>
          </p:nvSpPr>
          <p:spPr>
            <a:xfrm>
              <a:off x="1927408" y="4020670"/>
              <a:ext cx="8327735" cy="488788"/>
            </a:xfrm>
            <a:prstGeom prst="notchedRightArrow">
              <a:avLst/>
            </a:prstGeom>
            <a:solidFill>
              <a:srgbClr val="FF0000"/>
            </a:solidFill>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42" name="TextBox 41"/>
            <p:cNvSpPr txBox="1">
              <a:spLocks noChangeAspect="1"/>
            </p:cNvSpPr>
            <p:nvPr/>
          </p:nvSpPr>
          <p:spPr>
            <a:xfrm>
              <a:off x="6198450" y="4519583"/>
              <a:ext cx="654962" cy="3537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283" tIns="45642" rIns="91283" bIns="45642" rtlCol="0">
              <a:spAutoFit/>
            </a:bodyPr>
            <a:lstStyle/>
            <a:p>
              <a:pPr marL="0" lvl="1" algn="ctr" defTabSz="456419"/>
              <a:r>
                <a:rPr lang="en-US" sz="1700" dirty="0">
                  <a:solidFill>
                    <a:srgbClr val="FFFFFF"/>
                  </a:solidFill>
                  <a:latin typeface="Verdana" charset="0"/>
                  <a:ea typeface="ＭＳ Ｐゴシック" charset="0"/>
                  <a:cs typeface="Verdana" charset="0"/>
                  <a:sym typeface="Verdana" charset="0"/>
                </a:rPr>
                <a:t>Web</a:t>
              </a:r>
              <a:endParaRPr lang="en-US" sz="1700" dirty="0">
                <a:solidFill>
                  <a:srgbClr val="FFFFFF"/>
                </a:solidFill>
                <a:latin typeface="Verdana" charset="0"/>
                <a:ea typeface="ヒラギノ角ゴ ProN W6" charset="0"/>
                <a:cs typeface="ヒラギノ角ゴ ProN W6" charset="0"/>
                <a:sym typeface="Verdana" charset="0"/>
              </a:endParaRPr>
            </a:p>
          </p:txBody>
        </p:sp>
        <p:sp>
          <p:nvSpPr>
            <p:cNvPr id="51" name="TextBox 50"/>
            <p:cNvSpPr txBox="1">
              <a:spLocks noChangeAspect="1"/>
            </p:cNvSpPr>
            <p:nvPr/>
          </p:nvSpPr>
          <p:spPr>
            <a:xfrm>
              <a:off x="3933535" y="4075138"/>
              <a:ext cx="1058536" cy="36917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lIns="91283" tIns="45642" rIns="91283" bIns="45642" rtlCol="0">
              <a:spAutoFit/>
            </a:bodyPr>
            <a:lstStyle/>
            <a:p>
              <a:pPr marL="0" lvl="1" algn="ctr" defTabSz="456419"/>
              <a:r>
                <a:rPr lang="en-US" dirty="0">
                  <a:solidFill>
                    <a:srgbClr val="FFFFFF"/>
                  </a:solidFill>
                  <a:latin typeface="Verdana" charset="0"/>
                  <a:ea typeface="ＭＳ Ｐゴシック" charset="0"/>
                  <a:cs typeface="Verdana" charset="0"/>
                  <a:sym typeface="Verdana" charset="0"/>
                </a:rPr>
                <a:t>0.0 Sec</a:t>
              </a:r>
              <a:endParaRPr lang="en-US" dirty="0">
                <a:solidFill>
                  <a:srgbClr val="FFFFFF"/>
                </a:solidFill>
                <a:latin typeface="Verdana" charset="0"/>
                <a:ea typeface="ヒラギノ角ゴ ProN W6" charset="0"/>
                <a:cs typeface="ヒラギノ角ゴ ProN W6" charset="0"/>
                <a:sym typeface="Verdana" charset="0"/>
              </a:endParaRPr>
            </a:p>
          </p:txBody>
        </p:sp>
        <p:sp>
          <p:nvSpPr>
            <p:cNvPr id="52" name="TextBox 51"/>
            <p:cNvSpPr txBox="1">
              <a:spLocks noChangeAspect="1"/>
            </p:cNvSpPr>
            <p:nvPr/>
          </p:nvSpPr>
          <p:spPr>
            <a:xfrm>
              <a:off x="8093642" y="4060409"/>
              <a:ext cx="1457759" cy="36917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lIns="91283" tIns="45642" rIns="91283" bIns="45642" rtlCol="0">
              <a:spAutoFit/>
            </a:bodyPr>
            <a:lstStyle/>
            <a:p>
              <a:pPr marL="0" lvl="1" algn="ctr" defTabSz="456419"/>
              <a:r>
                <a:rPr lang="en-US" dirty="0">
                  <a:solidFill>
                    <a:srgbClr val="FFFFFF"/>
                  </a:solidFill>
                  <a:latin typeface="Verdana" charset="0"/>
                  <a:ea typeface="ＭＳ Ｐゴシック" charset="0"/>
                  <a:cs typeface="Verdana" charset="0"/>
                  <a:sym typeface="Verdana" charset="0"/>
                </a:rPr>
                <a:t>10 Minutes</a:t>
              </a:r>
              <a:endParaRPr lang="en-US" dirty="0">
                <a:solidFill>
                  <a:srgbClr val="FFFFFF"/>
                </a:solidFill>
                <a:latin typeface="Verdana" charset="0"/>
                <a:ea typeface="ヒラギノ角ゴ ProN W6" charset="0"/>
                <a:cs typeface="ヒラギノ角ゴ ProN W6" charset="0"/>
                <a:sym typeface="Verdana" charset="0"/>
              </a:endParaRPr>
            </a:p>
          </p:txBody>
        </p:sp>
        <p:grpSp>
          <p:nvGrpSpPr>
            <p:cNvPr id="56" name="Group 55"/>
            <p:cNvGrpSpPr/>
            <p:nvPr/>
          </p:nvGrpSpPr>
          <p:grpSpPr>
            <a:xfrm>
              <a:off x="4258238" y="4492287"/>
              <a:ext cx="1304909" cy="1962307"/>
              <a:chOff x="1475524" y="1827268"/>
              <a:chExt cx="1234172" cy="1763031"/>
            </a:xfrm>
          </p:grpSpPr>
          <p:sp>
            <p:nvSpPr>
              <p:cNvPr id="48" name="TextBox 47"/>
              <p:cNvSpPr txBox="1">
                <a:spLocks noChangeAspect="1"/>
              </p:cNvSpPr>
              <p:nvPr/>
            </p:nvSpPr>
            <p:spPr>
              <a:xfrm>
                <a:off x="1875673" y="1827268"/>
                <a:ext cx="591285" cy="3178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283" tIns="45642" rIns="91283" bIns="45642" rtlCol="0">
                <a:spAutoFit/>
              </a:bodyPr>
              <a:lstStyle/>
              <a:p>
                <a:pPr marL="0" lvl="1" defTabSz="456419"/>
                <a:r>
                  <a:rPr lang="en-US" sz="1700" dirty="0">
                    <a:solidFill>
                      <a:srgbClr val="FFFFFF"/>
                    </a:solidFill>
                    <a:latin typeface="Verdana" charset="0"/>
                    <a:ea typeface="ＭＳ Ｐゴシック" charset="0"/>
                    <a:cs typeface="Verdana" charset="0"/>
                    <a:sym typeface="Verdana" charset="0"/>
                  </a:rPr>
                  <a:t>TED</a:t>
                </a:r>
                <a:endParaRPr lang="en-US" sz="1700" dirty="0">
                  <a:solidFill>
                    <a:srgbClr val="FFFFFF"/>
                  </a:solidFill>
                  <a:latin typeface="Verdana" charset="0"/>
                  <a:ea typeface="ヒラギノ角ゴ ProN W6" charset="0"/>
                  <a:cs typeface="ヒラギノ角ゴ ProN W6" charset="0"/>
                  <a:sym typeface="Verdana" charset="0"/>
                </a:endParaRPr>
              </a:p>
            </p:txBody>
          </p:sp>
          <p:pic>
            <p:nvPicPr>
              <p:cNvPr id="55" name="Picture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475524" y="2131226"/>
                <a:ext cx="1234172" cy="1459073"/>
              </a:xfrm>
              <a:prstGeom prst="rect">
                <a:avLst/>
              </a:prstGeom>
            </p:spPr>
          </p:pic>
        </p:grpSp>
        <p:sp>
          <p:nvSpPr>
            <p:cNvPr id="45" name="TextBox 44"/>
            <p:cNvSpPr txBox="1">
              <a:spLocks noChangeAspect="1"/>
            </p:cNvSpPr>
            <p:nvPr/>
          </p:nvSpPr>
          <p:spPr>
            <a:xfrm>
              <a:off x="1934153" y="1327774"/>
              <a:ext cx="1283684" cy="10924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283" tIns="45642" rIns="91283" bIns="45642" rtlCol="0">
              <a:spAutoFit/>
            </a:bodyPr>
            <a:lstStyle/>
            <a:p>
              <a:pPr marL="0" lvl="1" algn="ctr" defTabSz="456419"/>
              <a:r>
                <a:rPr lang="en-US" sz="1700" dirty="0">
                  <a:solidFill>
                    <a:srgbClr val="FFFFFF"/>
                  </a:solidFill>
                  <a:latin typeface="Verdana" charset="0"/>
                  <a:ea typeface="ＭＳ Ｐゴシック" charset="0"/>
                  <a:cs typeface="Verdana" charset="0"/>
                  <a:sym typeface="Verdana" charset="0"/>
                </a:rPr>
                <a:t>PSHA</a:t>
              </a:r>
            </a:p>
            <a:p>
              <a:pPr marL="0" lvl="1" algn="ctr" defTabSz="456419"/>
              <a:r>
                <a:rPr lang="en-US" sz="1200" dirty="0">
                  <a:solidFill>
                    <a:srgbClr val="FFFFFF"/>
                  </a:solidFill>
                  <a:latin typeface="Verdana" charset="0"/>
                  <a:ea typeface="ＭＳ Ｐゴシック" charset="0"/>
                  <a:cs typeface="Verdana" charset="0"/>
                  <a:sym typeface="Verdana" charset="0"/>
                </a:rPr>
                <a:t>(Probabilistic Seismic Hazard Assessments)</a:t>
              </a:r>
              <a:endParaRPr lang="en-US" sz="1200" dirty="0">
                <a:solidFill>
                  <a:srgbClr val="FFFFFF"/>
                </a:solidFill>
                <a:latin typeface="Verdana" charset="0"/>
                <a:ea typeface="ヒラギノ角ゴ ProN W6" charset="0"/>
                <a:cs typeface="ヒラギノ角ゴ ProN W6" charset="0"/>
                <a:sym typeface="Verdana" charset="0"/>
              </a:endParaRPr>
            </a:p>
          </p:txBody>
        </p:sp>
        <p:pic>
          <p:nvPicPr>
            <p:cNvPr id="61" name="Picture 60"/>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934153" y="2686187"/>
              <a:ext cx="1278864" cy="1389631"/>
            </a:xfrm>
            <a:prstGeom prst="roundRect">
              <a:avLst/>
            </a:prstGeom>
          </p:spPr>
        </p:pic>
        <p:sp>
          <p:nvSpPr>
            <p:cNvPr id="63" name="TextBox 62"/>
            <p:cNvSpPr txBox="1"/>
            <p:nvPr/>
          </p:nvSpPr>
          <p:spPr>
            <a:xfrm>
              <a:off x="8592071" y="6574118"/>
              <a:ext cx="184666" cy="369332"/>
            </a:xfrm>
            <a:prstGeom prst="rect">
              <a:avLst/>
            </a:prstGeom>
            <a:noFill/>
          </p:spPr>
          <p:txBody>
            <a:bodyPr wrap="none" rtlCol="0">
              <a:spAutoFit/>
            </a:bodyPr>
            <a:lstStyle/>
            <a:p>
              <a:pPr defTabSz="457200"/>
              <a:endParaRPr lang="en-US" dirty="0">
                <a:solidFill>
                  <a:prstClr val="black"/>
                </a:solidFill>
                <a:latin typeface="Calibri"/>
              </a:endParaRPr>
            </a:p>
          </p:txBody>
        </p:sp>
        <p:sp>
          <p:nvSpPr>
            <p:cNvPr id="35" name="TextBox 34"/>
            <p:cNvSpPr txBox="1">
              <a:spLocks noChangeAspect="1"/>
            </p:cNvSpPr>
            <p:nvPr/>
          </p:nvSpPr>
          <p:spPr>
            <a:xfrm>
              <a:off x="5018502" y="1573316"/>
              <a:ext cx="1502017" cy="87700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283" tIns="45642" rIns="91283" bIns="45642" rtlCol="0">
              <a:spAutoFit/>
            </a:bodyPr>
            <a:lstStyle/>
            <a:p>
              <a:pPr marL="0" lvl="1" algn="ctr" defTabSz="456419"/>
              <a:r>
                <a:rPr lang="en-US" sz="1700" dirty="0">
                  <a:solidFill>
                    <a:srgbClr val="FFFFFF"/>
                  </a:solidFill>
                  <a:latin typeface="Verdana" charset="0"/>
                  <a:ea typeface="ＭＳ Ｐゴシック" charset="0"/>
                  <a:cs typeface="Verdana" charset="0"/>
                  <a:sym typeface="Verdana" charset="0"/>
                </a:rPr>
                <a:t>Earthquake</a:t>
              </a:r>
            </a:p>
            <a:p>
              <a:pPr marL="0" lvl="1" algn="ctr" defTabSz="456419"/>
              <a:r>
                <a:rPr lang="en-US" sz="1700" dirty="0">
                  <a:solidFill>
                    <a:srgbClr val="FFFFFF"/>
                  </a:solidFill>
                  <a:latin typeface="Verdana" charset="0"/>
                  <a:ea typeface="ＭＳ Ｐゴシック" charset="0"/>
                  <a:cs typeface="Verdana" charset="0"/>
                  <a:sym typeface="Verdana" charset="0"/>
                </a:rPr>
                <a:t>Notification </a:t>
              </a:r>
            </a:p>
            <a:p>
              <a:pPr marL="0" lvl="1" algn="ctr" defTabSz="456419"/>
              <a:r>
                <a:rPr lang="en-US" sz="1700" dirty="0">
                  <a:solidFill>
                    <a:srgbClr val="FFFFFF"/>
                  </a:solidFill>
                  <a:latin typeface="Verdana" charset="0"/>
                  <a:ea typeface="ＭＳ Ｐゴシック" charset="0"/>
                  <a:cs typeface="Verdana" charset="0"/>
                  <a:sym typeface="Verdana" charset="0"/>
                </a:rPr>
                <a:t>Service</a:t>
              </a:r>
              <a:endParaRPr lang="en-US" sz="1700" dirty="0">
                <a:solidFill>
                  <a:srgbClr val="FFFFFF"/>
                </a:solidFill>
                <a:latin typeface="Verdana" charset="0"/>
                <a:ea typeface="ヒラギノ角ゴ ProN W6" charset="0"/>
                <a:cs typeface="ヒラギノ角ゴ ProN W6" charset="0"/>
                <a:sym typeface="Verdana" charset="0"/>
              </a:endParaRPr>
            </a:p>
          </p:txBody>
        </p:sp>
        <p:pic>
          <p:nvPicPr>
            <p:cNvPr id="68" name="Picture 67" descr="Screen Shot 2015-03-14 at 11.07.59 PM.png"/>
            <p:cNvPicPr>
              <a:picLocks/>
            </p:cNvPicPr>
            <p:nvPr/>
          </p:nvPicPr>
          <p:blipFill rotWithShape="1">
            <a:blip r:embed="rId12" cstate="print">
              <a:extLst>
                <a:ext uri="{28A0092B-C50C-407E-A947-70E740481C1C}">
                  <a14:useLocalDpi xmlns:a14="http://schemas.microsoft.com/office/drawing/2010/main"/>
                </a:ext>
              </a:extLst>
            </a:blip>
            <a:srcRect/>
            <a:stretch/>
          </p:blipFill>
          <p:spPr>
            <a:xfrm>
              <a:off x="5230562" y="2613357"/>
              <a:ext cx="1189192" cy="1463360"/>
            </a:xfrm>
            <a:prstGeom prst="roundRect">
              <a:avLst/>
            </a:prstGeom>
          </p:spPr>
        </p:pic>
        <p:sp>
          <p:nvSpPr>
            <p:cNvPr id="72" name="TextBox 71"/>
            <p:cNvSpPr txBox="1">
              <a:spLocks noChangeAspect="1"/>
            </p:cNvSpPr>
            <p:nvPr/>
          </p:nvSpPr>
          <p:spPr>
            <a:xfrm>
              <a:off x="5906671" y="4055805"/>
              <a:ext cx="1311010" cy="36917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lIns="91283" tIns="45642" rIns="91283" bIns="45642" rtlCol="0">
              <a:spAutoFit/>
            </a:bodyPr>
            <a:lstStyle/>
            <a:p>
              <a:pPr marL="0" lvl="1" algn="ctr" defTabSz="456419"/>
              <a:r>
                <a:rPr lang="en-US" dirty="0">
                  <a:solidFill>
                    <a:srgbClr val="FFFFFF"/>
                  </a:solidFill>
                  <a:latin typeface="Verdana" charset="0"/>
                  <a:ea typeface="ＭＳ Ｐゴシック" charset="0"/>
                  <a:cs typeface="Verdana" charset="0"/>
                  <a:sym typeface="Verdana" charset="0"/>
                </a:rPr>
                <a:t>3 Minutes</a:t>
              </a:r>
              <a:endParaRPr lang="en-US" dirty="0">
                <a:solidFill>
                  <a:srgbClr val="FFFFFF"/>
                </a:solidFill>
                <a:latin typeface="Verdana" charset="0"/>
                <a:ea typeface="ヒラギノ角ゴ ProN W6" charset="0"/>
                <a:cs typeface="ヒラギノ角ゴ ProN W6" charset="0"/>
                <a:sym typeface="Verdana" charset="0"/>
              </a:endParaRPr>
            </a:p>
          </p:txBody>
        </p:sp>
        <p:pic>
          <p:nvPicPr>
            <p:cNvPr id="83" name="Picture 82" descr="Screen Shot 2015-03-15 at 5.52.01 PM.png"/>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131187" y="4888312"/>
              <a:ext cx="1297675" cy="1474395"/>
            </a:xfrm>
            <a:prstGeom prst="roundRect">
              <a:avLst/>
            </a:prstGeom>
          </p:spPr>
        </p:pic>
        <p:sp>
          <p:nvSpPr>
            <p:cNvPr id="3" name="TextBox 2"/>
            <p:cNvSpPr txBox="1"/>
            <p:nvPr/>
          </p:nvSpPr>
          <p:spPr>
            <a:xfrm>
              <a:off x="1780528" y="531275"/>
              <a:ext cx="1602697" cy="707886"/>
            </a:xfrm>
            <a:prstGeom prst="rect">
              <a:avLst/>
            </a:prstGeom>
            <a:noFill/>
          </p:spPr>
          <p:txBody>
            <a:bodyPr wrap="none" rtlCol="0">
              <a:spAutoFit/>
            </a:bodyPr>
            <a:lstStyle/>
            <a:p>
              <a:pPr algn="ctr"/>
              <a:r>
                <a:rPr lang="en-US" sz="2000" i="1" dirty="0">
                  <a:solidFill>
                    <a:srgbClr val="FF0000"/>
                  </a:solidFill>
                </a:rPr>
                <a:t>Years-&gt;hours </a:t>
              </a:r>
            </a:p>
            <a:p>
              <a:pPr algn="ctr"/>
              <a:r>
                <a:rPr lang="en-US" sz="2000" i="1" dirty="0">
                  <a:solidFill>
                    <a:srgbClr val="FF0000"/>
                  </a:solidFill>
                </a:rPr>
                <a:t>before</a:t>
              </a:r>
              <a:endParaRPr lang="en-US" sz="2000" i="1" dirty="0">
                <a:solidFill>
                  <a:srgbClr val="FF0000"/>
                </a:solidFill>
              </a:endParaRPr>
            </a:p>
          </p:txBody>
        </p:sp>
        <p:sp>
          <p:nvSpPr>
            <p:cNvPr id="50" name="TextBox 49"/>
            <p:cNvSpPr txBox="1"/>
            <p:nvPr/>
          </p:nvSpPr>
          <p:spPr>
            <a:xfrm>
              <a:off x="3830451" y="520570"/>
              <a:ext cx="883575" cy="400110"/>
            </a:xfrm>
            <a:prstGeom prst="rect">
              <a:avLst/>
            </a:prstGeom>
            <a:noFill/>
          </p:spPr>
          <p:txBody>
            <a:bodyPr wrap="none" rtlCol="0">
              <a:spAutoFit/>
            </a:bodyPr>
            <a:lstStyle/>
            <a:p>
              <a:r>
                <a:rPr lang="en-US" sz="2000" i="1" dirty="0">
                  <a:solidFill>
                    <a:srgbClr val="FF0000"/>
                  </a:solidFill>
                </a:rPr>
                <a:t>During</a:t>
              </a:r>
              <a:endParaRPr lang="en-US" sz="2000" i="1" dirty="0">
                <a:solidFill>
                  <a:srgbClr val="FF0000"/>
                </a:solidFill>
              </a:endParaRPr>
            </a:p>
          </p:txBody>
        </p:sp>
        <p:sp>
          <p:nvSpPr>
            <p:cNvPr id="54" name="TextBox 53"/>
            <p:cNvSpPr txBox="1"/>
            <p:nvPr/>
          </p:nvSpPr>
          <p:spPr>
            <a:xfrm>
              <a:off x="6784640" y="529560"/>
              <a:ext cx="706284" cy="400110"/>
            </a:xfrm>
            <a:prstGeom prst="rect">
              <a:avLst/>
            </a:prstGeom>
            <a:noFill/>
          </p:spPr>
          <p:txBody>
            <a:bodyPr wrap="none" rtlCol="0">
              <a:spAutoFit/>
            </a:bodyPr>
            <a:lstStyle/>
            <a:p>
              <a:r>
                <a:rPr lang="en-US" sz="2000" i="1" dirty="0">
                  <a:solidFill>
                    <a:srgbClr val="FF0000"/>
                  </a:solidFill>
                </a:rPr>
                <a:t>After</a:t>
              </a:r>
              <a:endParaRPr lang="en-US" sz="2000" i="1" dirty="0">
                <a:solidFill>
                  <a:srgbClr val="FF0000"/>
                </a:solidFill>
              </a:endParaRPr>
            </a:p>
          </p:txBody>
        </p:sp>
        <p:sp>
          <p:nvSpPr>
            <p:cNvPr id="57" name="TextBox 56"/>
            <p:cNvSpPr txBox="1">
              <a:spLocks noChangeAspect="1"/>
            </p:cNvSpPr>
            <p:nvPr/>
          </p:nvSpPr>
          <p:spPr>
            <a:xfrm>
              <a:off x="8029432" y="1215252"/>
              <a:ext cx="1221624" cy="12155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283" tIns="45642" rIns="91283" bIns="45642" rtlCol="0">
              <a:spAutoFit/>
            </a:bodyPr>
            <a:lstStyle/>
            <a:p>
              <a:pPr marL="0" lvl="1" algn="ctr" defTabSz="456419"/>
              <a:r>
                <a:rPr lang="en-US" dirty="0">
                  <a:solidFill>
                    <a:srgbClr val="FFFFFF"/>
                  </a:solidFill>
                  <a:latin typeface="Verdana" charset="0"/>
                  <a:ea typeface="ＭＳ Ｐゴシック" charset="0"/>
                  <a:cs typeface="Verdana" charset="0"/>
                  <a:sym typeface="Verdana" charset="0"/>
                </a:rPr>
                <a:t>PAGER </a:t>
              </a:r>
              <a:r>
                <a:rPr lang="en-US" sz="1100" dirty="0">
                  <a:solidFill>
                    <a:srgbClr val="FFFFFF"/>
                  </a:solidFill>
                  <a:latin typeface="Verdana" charset="0"/>
                  <a:ea typeface="ＭＳ Ｐゴシック" charset="0"/>
                  <a:cs typeface="Verdana" charset="0"/>
                  <a:sym typeface="Verdana" charset="0"/>
                </a:rPr>
                <a:t>(Prompt Assessment of Global Earthquakes for Response)</a:t>
              </a:r>
              <a:endParaRPr lang="en-US" sz="1100" dirty="0">
                <a:solidFill>
                  <a:srgbClr val="FFFFFF"/>
                </a:solidFill>
                <a:latin typeface="Verdana" charset="0"/>
                <a:ea typeface="ヒラギノ角ゴ ProN W6" charset="0"/>
                <a:cs typeface="ヒラギノ角ゴ ProN W6" charset="0"/>
                <a:sym typeface="Verdana" charset="0"/>
              </a:endParaRPr>
            </a:p>
          </p:txBody>
        </p:sp>
        <p:pic>
          <p:nvPicPr>
            <p:cNvPr id="43" name="Picture 2" descr="Image of small USGS Identifier"/>
            <p:cNvPicPr>
              <a:picLocks noChangeAspect="1" noChangeArrowheads="1"/>
            </p:cNvPicPr>
            <p:nvPr/>
          </p:nvPicPr>
          <p:blipFill>
            <a:blip r:embed="rId14">
              <a:lum bright="-100000"/>
              <a:extLst>
                <a:ext uri="{28A0092B-C50C-407E-A947-70E740481C1C}">
                  <a14:useLocalDpi xmlns:a14="http://schemas.microsoft.com/office/drawing/2010/main" val="0"/>
                </a:ext>
              </a:extLst>
            </a:blip>
            <a:srcRect/>
            <a:stretch>
              <a:fillRect/>
            </a:stretch>
          </p:blipFill>
          <p:spPr bwMode="auto">
            <a:xfrm>
              <a:off x="1534216" y="6443060"/>
              <a:ext cx="1478056" cy="54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445000" y="6435754"/>
              <a:ext cx="3690346" cy="461665"/>
            </a:xfrm>
            <a:prstGeom prst="rect">
              <a:avLst/>
            </a:prstGeom>
            <a:noFill/>
          </p:spPr>
          <p:txBody>
            <a:bodyPr wrap="none" rtlCol="0">
              <a:spAutoFit/>
            </a:bodyPr>
            <a:lstStyle/>
            <a:p>
              <a:r>
                <a:rPr lang="en-US" sz="2400" i="1" dirty="0">
                  <a:solidFill>
                    <a:srgbClr val="0000FF"/>
                  </a:solidFill>
                </a:rPr>
                <a:t>http://</a:t>
              </a:r>
              <a:r>
                <a:rPr lang="en-US" sz="2400" i="1" dirty="0" err="1">
                  <a:solidFill>
                    <a:srgbClr val="0000FF"/>
                  </a:solidFill>
                </a:rPr>
                <a:t>earthquake.usgs.gov</a:t>
              </a:r>
              <a:endParaRPr lang="en-US" sz="2400" i="1" dirty="0">
                <a:solidFill>
                  <a:srgbClr val="0000FF"/>
                </a:solidFill>
              </a:endParaRPr>
            </a:p>
          </p:txBody>
        </p:sp>
      </p:grpSp>
    </p:spTree>
    <p:extLst>
      <p:ext uri="{BB962C8B-B14F-4D97-AF65-F5344CB8AC3E}">
        <p14:creationId xmlns:p14="http://schemas.microsoft.com/office/powerpoint/2010/main" val="11723152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293"/>
            <a:ext cx="5577135" cy="5562883"/>
          </a:xfrm>
          <a:prstGeom prst="rect">
            <a:avLst/>
          </a:prstGeom>
        </p:spPr>
      </p:pic>
      <p:pic>
        <p:nvPicPr>
          <p:cNvPr id="2" name="Picture 1" descr="CascadiaM9PAG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692" y="657221"/>
            <a:ext cx="4798431" cy="6209735"/>
          </a:xfrm>
          <a:prstGeom prst="rect">
            <a:avLst/>
          </a:prstGeom>
        </p:spPr>
      </p:pic>
      <p:sp>
        <p:nvSpPr>
          <p:cNvPr id="5" name="TextBox 4"/>
          <p:cNvSpPr txBox="1"/>
          <p:nvPr/>
        </p:nvSpPr>
        <p:spPr>
          <a:xfrm>
            <a:off x="1808651" y="-72725"/>
            <a:ext cx="7842403" cy="646331"/>
          </a:xfrm>
          <a:prstGeom prst="rect">
            <a:avLst/>
          </a:prstGeom>
          <a:noFill/>
        </p:spPr>
        <p:txBody>
          <a:bodyPr wrap="none" rtlCol="0">
            <a:spAutoFit/>
          </a:bodyPr>
          <a:lstStyle/>
          <a:p>
            <a:r>
              <a:rPr lang="en-US" sz="3600" dirty="0" smtClean="0">
                <a:solidFill>
                  <a:srgbClr val="FF0000"/>
                </a:solidFill>
                <a:effectLst>
                  <a:outerShdw blurRad="50800" dist="50800" dir="5400000" algn="ctr" rotWithShape="0">
                    <a:schemeClr val="tx1"/>
                  </a:outerShdw>
                </a:effectLst>
              </a:rPr>
              <a:t>Situational awareness products provided</a:t>
            </a:r>
            <a:endParaRPr lang="en-US" sz="3600" dirty="0">
              <a:solidFill>
                <a:srgbClr val="FF00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913859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41" y="1194177"/>
            <a:ext cx="4812899" cy="4800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194177"/>
            <a:ext cx="4792322" cy="4800600"/>
          </a:xfrm>
          <a:prstGeom prst="rect">
            <a:avLst/>
          </a:prstGeom>
        </p:spPr>
      </p:pic>
      <p:sp>
        <p:nvSpPr>
          <p:cNvPr id="8" name="TextBox 7"/>
          <p:cNvSpPr txBox="1"/>
          <p:nvPr/>
        </p:nvSpPr>
        <p:spPr>
          <a:xfrm>
            <a:off x="846540" y="5994777"/>
            <a:ext cx="10522423" cy="830997"/>
          </a:xfrm>
          <a:prstGeom prst="rect">
            <a:avLst/>
          </a:prstGeom>
          <a:noFill/>
        </p:spPr>
        <p:txBody>
          <a:bodyPr wrap="square" rtlCol="0">
            <a:spAutoFit/>
          </a:bodyPr>
          <a:lstStyle/>
          <a:p>
            <a:r>
              <a:rPr lang="en-US" sz="2400" dirty="0" smtClean="0">
                <a:solidFill>
                  <a:srgbClr val="0070C0"/>
                </a:solidFill>
                <a:latin typeface="Arial" charset="0"/>
                <a:ea typeface="Arial" charset="0"/>
                <a:cs typeface="Arial" charset="0"/>
              </a:rPr>
              <a:t>Aftershock shaking may be more intense </a:t>
            </a:r>
            <a:r>
              <a:rPr lang="en-US" sz="2400" dirty="0">
                <a:solidFill>
                  <a:srgbClr val="0070C0"/>
                </a:solidFill>
                <a:latin typeface="Arial" charset="0"/>
                <a:ea typeface="Arial" charset="0"/>
                <a:cs typeface="Arial" charset="0"/>
              </a:rPr>
              <a:t>locally </a:t>
            </a:r>
            <a:r>
              <a:rPr lang="en-US" sz="2400" dirty="0" smtClean="0">
                <a:solidFill>
                  <a:srgbClr val="0070C0"/>
                </a:solidFill>
                <a:latin typeface="Arial" charset="0"/>
                <a:ea typeface="Arial" charset="0"/>
                <a:cs typeface="Arial" charset="0"/>
              </a:rPr>
              <a:t>than that from the </a:t>
            </a:r>
            <a:r>
              <a:rPr lang="en-US" sz="2400" dirty="0" err="1" smtClean="0">
                <a:solidFill>
                  <a:srgbClr val="0070C0"/>
                </a:solidFill>
                <a:latin typeface="Arial" charset="0"/>
                <a:ea typeface="Arial" charset="0"/>
                <a:cs typeface="Arial" charset="0"/>
              </a:rPr>
              <a:t>mainshock</a:t>
            </a:r>
            <a:r>
              <a:rPr lang="en-US" sz="2400" dirty="0" smtClean="0">
                <a:solidFill>
                  <a:srgbClr val="0070C0"/>
                </a:solidFill>
                <a:latin typeface="Arial" charset="0"/>
                <a:ea typeface="Arial" charset="0"/>
                <a:cs typeface="Arial" charset="0"/>
              </a:rPr>
              <a:t> (</a:t>
            </a:r>
            <a:r>
              <a:rPr lang="en-US" sz="2400" i="1" dirty="0" smtClean="0">
                <a:solidFill>
                  <a:srgbClr val="0070C0"/>
                </a:solidFill>
                <a:latin typeface="Arial" charset="0"/>
                <a:ea typeface="Arial" charset="0"/>
                <a:cs typeface="Arial" charset="0"/>
              </a:rPr>
              <a:t>e.g</a:t>
            </a:r>
            <a:r>
              <a:rPr lang="en-US" sz="2400" dirty="0" smtClean="0">
                <a:solidFill>
                  <a:srgbClr val="0070C0"/>
                </a:solidFill>
                <a:latin typeface="Arial" charset="0"/>
                <a:ea typeface="Arial" charset="0"/>
                <a:cs typeface="Arial" charset="0"/>
              </a:rPr>
              <a:t>. as in Portland for this example).</a:t>
            </a:r>
            <a:endParaRPr lang="en-US" dirty="0">
              <a:solidFill>
                <a:srgbClr val="0070C0"/>
              </a:solidFill>
              <a:latin typeface="Arial" charset="0"/>
              <a:ea typeface="Arial" charset="0"/>
              <a:cs typeface="Arial" charset="0"/>
            </a:endParaRPr>
          </a:p>
        </p:txBody>
      </p:sp>
      <p:sp>
        <p:nvSpPr>
          <p:cNvPr id="7" name="TextBox 6"/>
          <p:cNvSpPr txBox="1"/>
          <p:nvPr/>
        </p:nvSpPr>
        <p:spPr>
          <a:xfrm>
            <a:off x="2426167" y="40014"/>
            <a:ext cx="6756080" cy="646331"/>
          </a:xfrm>
          <a:prstGeom prst="rect">
            <a:avLst/>
          </a:prstGeom>
          <a:noFill/>
        </p:spPr>
        <p:txBody>
          <a:bodyPr wrap="none" rtlCol="0">
            <a:spAutoFit/>
          </a:bodyPr>
          <a:lstStyle/>
          <a:p>
            <a:r>
              <a:rPr lang="en-US" sz="3600" smtClean="0">
                <a:solidFill>
                  <a:srgbClr val="FF0000"/>
                </a:solidFill>
                <a:effectLst>
                  <a:outerShdw blurRad="50800" dist="50800" dir="5400000" algn="ctr" rotWithShape="0">
                    <a:schemeClr val="tx1"/>
                  </a:outerShdw>
                </a:effectLst>
              </a:rPr>
              <a:t>for </a:t>
            </a:r>
            <a:r>
              <a:rPr lang="en-US" sz="3600" dirty="0" smtClean="0">
                <a:solidFill>
                  <a:srgbClr val="FF0000"/>
                </a:solidFill>
                <a:effectLst>
                  <a:outerShdw blurRad="50800" dist="50800" dir="5400000" algn="ctr" rotWithShape="0">
                    <a:schemeClr val="tx1"/>
                  </a:outerShdw>
                </a:effectLst>
              </a:rPr>
              <a:t>the </a:t>
            </a:r>
            <a:r>
              <a:rPr lang="en-US" sz="3600" dirty="0" err="1" smtClean="0">
                <a:solidFill>
                  <a:srgbClr val="FF0000"/>
                </a:solidFill>
                <a:effectLst>
                  <a:outerShdw blurRad="50800" dist="50800" dir="5400000" algn="ctr" rotWithShape="0">
                    <a:schemeClr val="tx1"/>
                  </a:outerShdw>
                </a:effectLst>
              </a:rPr>
              <a:t>mainshock</a:t>
            </a:r>
            <a:r>
              <a:rPr lang="en-US" sz="3600" dirty="0" smtClean="0">
                <a:solidFill>
                  <a:srgbClr val="FF0000"/>
                </a:solidFill>
                <a:effectLst>
                  <a:outerShdw blurRad="50800" dist="50800" dir="5400000" algn="ctr" rotWithShape="0">
                    <a:schemeClr val="tx1"/>
                  </a:outerShdw>
                </a:effectLst>
              </a:rPr>
              <a:t> &amp; 7 aftershocks.</a:t>
            </a:r>
            <a:endParaRPr lang="en-US" sz="3600" dirty="0">
              <a:solidFill>
                <a:srgbClr val="FF00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786131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0" y="871320"/>
            <a:ext cx="4745347" cy="5986679"/>
          </a:xfrm>
          <a:prstGeom prst="rect">
            <a:avLst/>
          </a:prstGeom>
        </p:spPr>
      </p:pic>
      <p:sp>
        <p:nvSpPr>
          <p:cNvPr id="3" name="TextBox 2"/>
          <p:cNvSpPr txBox="1"/>
          <p:nvPr/>
        </p:nvSpPr>
        <p:spPr>
          <a:xfrm>
            <a:off x="3922459" y="0"/>
            <a:ext cx="3094822" cy="646331"/>
          </a:xfrm>
          <a:prstGeom prst="rect">
            <a:avLst/>
          </a:prstGeom>
          <a:noFill/>
        </p:spPr>
        <p:txBody>
          <a:bodyPr wrap="none" rtlCol="0">
            <a:spAutoFit/>
          </a:bodyPr>
          <a:lstStyle/>
          <a:p>
            <a:r>
              <a:rPr lang="en-US" sz="3600" dirty="0" smtClean="0">
                <a:solidFill>
                  <a:srgbClr val="FF0000"/>
                </a:solidFill>
                <a:effectLst>
                  <a:outerShdw blurRad="50800" dist="50800" dir="5400000" algn="ctr" rotWithShape="0">
                    <a:schemeClr val="tx1"/>
                  </a:outerShdw>
                </a:effectLst>
              </a:rPr>
              <a:t>PNSN Tweets</a:t>
            </a:r>
            <a:r>
              <a:rPr lang="is-IS" sz="3600" dirty="0" smtClean="0">
                <a:solidFill>
                  <a:srgbClr val="FF0000"/>
                </a:solidFill>
                <a:effectLst>
                  <a:outerShdw blurRad="50800" dist="50800" dir="5400000" algn="ctr" rotWithShape="0">
                    <a:schemeClr val="tx1"/>
                  </a:outerShdw>
                </a:effectLst>
              </a:rPr>
              <a:t>….</a:t>
            </a:r>
            <a:endParaRPr lang="en-US" sz="3600" dirty="0">
              <a:solidFill>
                <a:srgbClr val="FF00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34316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407</Words>
  <Application>Microsoft Macintosh PowerPoint</Application>
  <PresentationFormat>Widescreen</PresentationFormat>
  <Paragraphs>44</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Calibri</vt:lpstr>
      <vt:lpstr>Calibri Light</vt:lpstr>
      <vt:lpstr>ＭＳ Ｐゴシック</vt:lpstr>
      <vt:lpstr>Times New Roman</vt:lpstr>
      <vt:lpstr>Verdana</vt:lpstr>
      <vt:lpstr>ヒラギノ角ゴ ProN W6</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Gomberg</dc:creator>
  <cp:lastModifiedBy>Joan Gomberg</cp:lastModifiedBy>
  <cp:revision>6</cp:revision>
  <dcterms:created xsi:type="dcterms:W3CDTF">2016-05-23T03:06:01Z</dcterms:created>
  <dcterms:modified xsi:type="dcterms:W3CDTF">2016-05-23T03:33:43Z</dcterms:modified>
</cp:coreProperties>
</file>